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70" r:id="rId14"/>
    <p:sldId id="273" r:id="rId15"/>
    <p:sldId id="272"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79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section6"/><Relationship Id="rId3" Type="http://schemas.openxmlformats.org/officeDocument/2006/relationships/image" Target="../media/image3.png"/><Relationship Id="rId7" Type="http://schemas.openxmlformats.org/officeDocument/2006/relationships/hyperlink" Target="#section5"/><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section4"/><Relationship Id="rId5" Type="http://schemas.openxmlformats.org/officeDocument/2006/relationships/hyperlink" Target="#section3"/><Relationship Id="rId10" Type="http://schemas.openxmlformats.org/officeDocument/2006/relationships/hyperlink" Target="#section8"/><Relationship Id="rId4" Type="http://schemas.openxmlformats.org/officeDocument/2006/relationships/hyperlink" Target="#section2"/><Relationship Id="rId9" Type="http://schemas.openxmlformats.org/officeDocument/2006/relationships/hyperlink" Target="#section7"/></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36964"/>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084558"/>
            <a:ext cx="5332690" cy="583287"/>
          </a:xfrm>
          <a:prstGeom prst="rect">
            <a:avLst/>
          </a:prstGeom>
          <a:noFill/>
          <a:ln/>
        </p:spPr>
        <p:txBody>
          <a:bodyPr wrap="none" rtlCol="0" anchor="t"/>
          <a:lstStyle/>
          <a:p>
            <a:pPr marL="0" indent="0">
              <a:lnSpc>
                <a:spcPts val="6561"/>
              </a:lnSpc>
              <a:buNone/>
            </a:pPr>
            <a:r>
              <a:rPr lang="en-US" sz="5249" b="1" dirty="0">
                <a:solidFill>
                  <a:srgbClr val="000000"/>
                </a:solidFill>
                <a:latin typeface="Times New Roman" panose="02020603050405020304" pitchFamily="18" charset="0"/>
                <a:ea typeface="p22-mackinac-pro" pitchFamily="34" charset="-122"/>
                <a:cs typeface="Times New Roman" panose="02020603050405020304" pitchFamily="18" charset="0"/>
              </a:rPr>
              <a:t>Group 6</a:t>
            </a:r>
            <a:endParaRPr lang="en-US" sz="5249" dirty="0"/>
          </a:p>
        </p:txBody>
      </p:sp>
      <p:sp>
        <p:nvSpPr>
          <p:cNvPr id="6" name="Text 2"/>
          <p:cNvSpPr/>
          <p:nvPr/>
        </p:nvSpPr>
        <p:spPr>
          <a:xfrm>
            <a:off x="2037993" y="5001101"/>
            <a:ext cx="10554414" cy="355402"/>
          </a:xfrm>
          <a:prstGeom prst="rect">
            <a:avLst/>
          </a:prstGeom>
          <a:noFill/>
          <a:ln/>
        </p:spPr>
        <p:txBody>
          <a:bodyPr wrap="none" rtlCol="0" anchor="t"/>
          <a:lstStyle/>
          <a:p>
            <a:pPr marL="0" indent="0">
              <a:lnSpc>
                <a:spcPts val="2799"/>
              </a:lnSpc>
              <a:buNone/>
            </a:pPr>
            <a:r>
              <a:rPr lang="en-US" sz="3500" dirty="0">
                <a:solidFill>
                  <a:srgbClr val="272525"/>
                </a:solidFill>
                <a:latin typeface="Eudoxus Sans" pitchFamily="34" charset="0"/>
                <a:ea typeface="Eudoxus Sans" pitchFamily="34" charset="-122"/>
                <a:cs typeface="Eudoxus Sans" pitchFamily="34" charset="-120"/>
              </a:rPr>
              <a:t>A22082 - Nguyễn </a:t>
            </a:r>
            <a:r>
              <a:rPr lang="en-US" sz="3500" dirty="0" err="1">
                <a:solidFill>
                  <a:srgbClr val="272525"/>
                </a:solidFill>
                <a:latin typeface="Eudoxus Sans" pitchFamily="34" charset="0"/>
                <a:ea typeface="Eudoxus Sans" pitchFamily="34" charset="-122"/>
                <a:cs typeface="Eudoxus Sans" pitchFamily="34" charset="-120"/>
              </a:rPr>
              <a:t>Ngọc</a:t>
            </a:r>
            <a:r>
              <a:rPr lang="en-US" sz="3500" dirty="0">
                <a:solidFill>
                  <a:srgbClr val="272525"/>
                </a:solidFill>
                <a:latin typeface="Eudoxus Sans" pitchFamily="34" charset="0"/>
                <a:ea typeface="Eudoxus Sans" pitchFamily="34" charset="-122"/>
                <a:cs typeface="Eudoxus Sans" pitchFamily="34" charset="-120"/>
              </a:rPr>
              <a:t> </a:t>
            </a:r>
            <a:r>
              <a:rPr lang="en-US" sz="3500" dirty="0" err="1">
                <a:solidFill>
                  <a:srgbClr val="272525"/>
                </a:solidFill>
                <a:latin typeface="Eudoxus Sans" pitchFamily="34" charset="0"/>
                <a:ea typeface="Eudoxus Sans" pitchFamily="34" charset="-122"/>
                <a:cs typeface="Eudoxus Sans" pitchFamily="34" charset="-120"/>
              </a:rPr>
              <a:t>Bảo</a:t>
            </a:r>
            <a:r>
              <a:rPr lang="en-US" sz="3500" dirty="0">
                <a:solidFill>
                  <a:srgbClr val="272525"/>
                </a:solidFill>
                <a:latin typeface="Eudoxus Sans" pitchFamily="34" charset="0"/>
                <a:ea typeface="Eudoxus Sans" pitchFamily="34" charset="-122"/>
                <a:cs typeface="Eudoxus Sans" pitchFamily="34" charset="-120"/>
              </a:rPr>
              <a:t> </a:t>
            </a:r>
            <a:r>
              <a:rPr lang="en-US" sz="3500" dirty="0" err="1">
                <a:solidFill>
                  <a:srgbClr val="272525"/>
                </a:solidFill>
                <a:latin typeface="Eudoxus Sans" pitchFamily="34" charset="0"/>
                <a:ea typeface="Eudoxus Sans" pitchFamily="34" charset="-122"/>
                <a:cs typeface="Eudoxus Sans" pitchFamily="34" charset="-120"/>
              </a:rPr>
              <a:t>Thi</a:t>
            </a:r>
            <a:r>
              <a:rPr lang="en-US" sz="3500" dirty="0">
                <a:solidFill>
                  <a:srgbClr val="272525"/>
                </a:solidFill>
                <a:latin typeface="Eudoxus Sans" pitchFamily="34" charset="0"/>
                <a:ea typeface="Eudoxus Sans" pitchFamily="34" charset="-122"/>
                <a:cs typeface="Eudoxus Sans" pitchFamily="34" charset="-120"/>
              </a:rPr>
              <a:t> ( </a:t>
            </a:r>
            <a:r>
              <a:rPr lang="vi-VN" sz="3500" dirty="0">
                <a:solidFill>
                  <a:srgbClr val="272525"/>
                </a:solidFill>
                <a:latin typeface="Eudoxus Sans" pitchFamily="34" charset="0"/>
                <a:ea typeface="Eudoxus Sans" pitchFamily="34" charset="-122"/>
                <a:cs typeface="Eudoxus Sans" pitchFamily="34" charset="-120"/>
              </a:rPr>
              <a:t>Nhóm Trưởng</a:t>
            </a:r>
            <a:r>
              <a:rPr lang="en-US" sz="3500" dirty="0">
                <a:solidFill>
                  <a:srgbClr val="272525"/>
                </a:solidFill>
                <a:latin typeface="Eudoxus Sans" pitchFamily="34" charset="0"/>
                <a:ea typeface="Eudoxus Sans" pitchFamily="34" charset="-122"/>
                <a:cs typeface="Eudoxus Sans" pitchFamily="34" charset="-120"/>
              </a:rPr>
              <a:t> ) </a:t>
            </a:r>
            <a:endParaRPr lang="en-US" sz="3500" dirty="0"/>
          </a:p>
        </p:txBody>
      </p:sp>
      <p:sp>
        <p:nvSpPr>
          <p:cNvPr id="7" name="Text 3"/>
          <p:cNvSpPr/>
          <p:nvPr/>
        </p:nvSpPr>
        <p:spPr>
          <a:xfrm>
            <a:off x="2037993" y="5606415"/>
            <a:ext cx="10554414" cy="355402"/>
          </a:xfrm>
          <a:prstGeom prst="rect">
            <a:avLst/>
          </a:prstGeom>
          <a:noFill/>
          <a:ln/>
        </p:spPr>
        <p:txBody>
          <a:bodyPr wrap="none" rtlCol="0" anchor="t"/>
          <a:lstStyle/>
          <a:p>
            <a:pPr marL="0" indent="0">
              <a:lnSpc>
                <a:spcPts val="2799"/>
              </a:lnSpc>
              <a:buNone/>
            </a:pPr>
            <a:r>
              <a:rPr lang="en-US" sz="3500" dirty="0">
                <a:solidFill>
                  <a:srgbClr val="272525"/>
                </a:solidFill>
                <a:latin typeface="Eudoxus Sans" pitchFamily="34" charset="0"/>
                <a:ea typeface="Eudoxus Sans" pitchFamily="34" charset="-122"/>
                <a:cs typeface="Eudoxus Sans" pitchFamily="34" charset="-120"/>
              </a:rPr>
              <a:t>A22092 - Nguyễn Dương </a:t>
            </a:r>
            <a:r>
              <a:rPr lang="en-US" sz="3500" dirty="0" err="1">
                <a:solidFill>
                  <a:srgbClr val="272525"/>
                </a:solidFill>
                <a:latin typeface="Eudoxus Sans" pitchFamily="34" charset="0"/>
                <a:ea typeface="Eudoxus Sans" pitchFamily="34" charset="-122"/>
                <a:cs typeface="Eudoxus Sans" pitchFamily="34" charset="-120"/>
              </a:rPr>
              <a:t>Kiều</a:t>
            </a:r>
            <a:r>
              <a:rPr lang="en-US" sz="3500" dirty="0">
                <a:solidFill>
                  <a:srgbClr val="272525"/>
                </a:solidFill>
                <a:latin typeface="Eudoxus Sans" pitchFamily="34" charset="0"/>
                <a:ea typeface="Eudoxus Sans" pitchFamily="34" charset="-122"/>
                <a:cs typeface="Eudoxus Sans" pitchFamily="34" charset="-120"/>
              </a:rPr>
              <a:t> </a:t>
            </a:r>
            <a:r>
              <a:rPr lang="en-US" sz="3500" dirty="0" err="1">
                <a:solidFill>
                  <a:srgbClr val="272525"/>
                </a:solidFill>
                <a:latin typeface="Eudoxus Sans" pitchFamily="34" charset="0"/>
                <a:ea typeface="Eudoxus Sans" pitchFamily="34" charset="-122"/>
                <a:cs typeface="Eudoxus Sans" pitchFamily="34" charset="-120"/>
              </a:rPr>
              <a:t>Diễm</a:t>
            </a:r>
            <a:r>
              <a:rPr lang="en-US" sz="3500" dirty="0">
                <a:solidFill>
                  <a:srgbClr val="272525"/>
                </a:solidFill>
                <a:latin typeface="Eudoxus Sans" pitchFamily="34" charset="0"/>
                <a:ea typeface="Eudoxus Sans" pitchFamily="34" charset="-122"/>
                <a:cs typeface="Eudoxus Sans" pitchFamily="34" charset="-120"/>
              </a:rPr>
              <a:t> Quỳnh</a:t>
            </a:r>
            <a:endParaRPr lang="en-US" sz="3500" dirty="0"/>
          </a:p>
        </p:txBody>
      </p:sp>
      <p:sp>
        <p:nvSpPr>
          <p:cNvPr id="8" name="Text 4"/>
          <p:cNvSpPr/>
          <p:nvPr/>
        </p:nvSpPr>
        <p:spPr>
          <a:xfrm>
            <a:off x="2037993" y="6211729"/>
            <a:ext cx="10554414" cy="355402"/>
          </a:xfrm>
          <a:prstGeom prst="rect">
            <a:avLst/>
          </a:prstGeom>
          <a:noFill/>
          <a:ln/>
        </p:spPr>
        <p:txBody>
          <a:bodyPr wrap="none" rtlCol="0" anchor="t"/>
          <a:lstStyle/>
          <a:p>
            <a:pPr marL="0" indent="0">
              <a:lnSpc>
                <a:spcPts val="2799"/>
              </a:lnSpc>
              <a:buNone/>
            </a:pPr>
            <a:endParaRPr lang="en-US" sz="1750" dirty="0"/>
          </a:p>
        </p:txBody>
      </p:sp>
      <p:sp>
        <p:nvSpPr>
          <p:cNvPr id="9" name="Text 5"/>
          <p:cNvSpPr/>
          <p:nvPr/>
        </p:nvSpPr>
        <p:spPr>
          <a:xfrm>
            <a:off x="2037992" y="3395900"/>
            <a:ext cx="10963113" cy="355402"/>
          </a:xfrm>
          <a:prstGeom prst="rect">
            <a:avLst/>
          </a:prstGeom>
          <a:noFill/>
          <a:ln/>
        </p:spPr>
        <p:txBody>
          <a:bodyPr wrap="none" rtlCol="0" anchor="t"/>
          <a:lstStyle/>
          <a:p>
            <a:pPr marL="0" indent="0">
              <a:lnSpc>
                <a:spcPts val="2799"/>
              </a:lnSpc>
              <a:buNone/>
            </a:pPr>
            <a:r>
              <a:rPr lang="en-US" sz="5000" dirty="0">
                <a:solidFill>
                  <a:srgbClr val="272525"/>
                </a:solidFill>
                <a:latin typeface="Eudoxus Sans" pitchFamily="34" charset="0"/>
                <a:ea typeface="Eudoxus Sans" pitchFamily="34" charset="-122"/>
                <a:cs typeface="Eudoxus Sans" pitchFamily="34" charset="-120"/>
              </a:rPr>
              <a:t>Tìm hiểu về công nghệ điện toán đám mây</a:t>
            </a:r>
            <a:endParaRPr lang="en-US" sz="5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3851E2-3504-11C2-4DCA-CB9D14CF937B}"/>
              </a:ext>
            </a:extLst>
          </p:cNvPr>
          <p:cNvSpPr txBox="1"/>
          <p:nvPr/>
        </p:nvSpPr>
        <p:spPr>
          <a:xfrm>
            <a:off x="0" y="0"/>
            <a:ext cx="6743700" cy="773032"/>
          </a:xfrm>
          <a:prstGeom prst="rect">
            <a:avLst/>
          </a:prstGeom>
          <a:noFill/>
        </p:spPr>
        <p:txBody>
          <a:bodyPr wrap="square">
            <a:spAutoFit/>
          </a:bodyPr>
          <a:lstStyle/>
          <a:p>
            <a:pPr marL="0" marR="0">
              <a:lnSpc>
                <a:spcPct val="107000"/>
              </a:lnSpc>
              <a:spcBef>
                <a:spcPts val="0"/>
              </a:spcBef>
              <a:spcAft>
                <a:spcPts val="800"/>
              </a:spcAft>
            </a:pPr>
            <a:r>
              <a:rPr lang="vi-VN" sz="1800" b="1" kern="100" dirty="0">
                <a:solidFill>
                  <a:srgbClr val="555555"/>
                </a:solidFill>
                <a:effectLst/>
                <a:latin typeface="Times New Roman" panose="02020603050405020304" pitchFamily="18" charset="0"/>
                <a:ea typeface="Times New Roman" panose="02020603050405020304" pitchFamily="18" charset="0"/>
                <a:cs typeface="Times New Roman" panose="02020603050405020304" pitchFamily="18" charset="0"/>
              </a:rPr>
              <a:t>SẢN PHẨM: WEB </a:t>
            </a:r>
            <a:r>
              <a:rPr lang="vi-VN" b="1" kern="100" dirty="0">
                <a:solidFill>
                  <a:srgbClr val="555555"/>
                </a:solidFill>
                <a:latin typeface="Times New Roman" panose="02020603050405020304" pitchFamily="18" charset="0"/>
                <a:ea typeface="Times New Roman" panose="02020603050405020304" pitchFamily="18" charset="0"/>
                <a:cs typeface="Times New Roman" panose="02020603050405020304" pitchFamily="18" charset="0"/>
              </a:rPr>
              <a:t>THẾ GIỚI DI ĐỘNG</a:t>
            </a:r>
            <a:endParaRPr lang="vi-V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vi-VN" sz="1800" kern="100" dirty="0">
                <a:solidFill>
                  <a:srgbClr val="555555"/>
                </a:solidFill>
                <a:effectLst/>
                <a:latin typeface="Times New Roman" panose="02020603050405020304" pitchFamily="18" charset="0"/>
                <a:ea typeface="Times New Roman" panose="02020603050405020304" pitchFamily="18" charset="0"/>
                <a:cs typeface="Times New Roman" panose="02020603050405020304" pitchFamily="18" charset="0"/>
              </a:rPr>
              <a:t>Đăng Ký:</a:t>
            </a:r>
            <a:endParaRPr lang="vi-V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684FCE8-A033-1921-91FA-C5CE2326B5DC}"/>
              </a:ext>
            </a:extLst>
          </p:cNvPr>
          <p:cNvPicPr>
            <a:picLocks noChangeAspect="1"/>
          </p:cNvPicPr>
          <p:nvPr/>
        </p:nvPicPr>
        <p:blipFill>
          <a:blip r:embed="rId2"/>
          <a:stretch>
            <a:fillRect/>
          </a:stretch>
        </p:blipFill>
        <p:spPr>
          <a:xfrm>
            <a:off x="0" y="938463"/>
            <a:ext cx="14630400" cy="7291137"/>
          </a:xfrm>
          <a:prstGeom prst="rect">
            <a:avLst/>
          </a:prstGeom>
        </p:spPr>
      </p:pic>
    </p:spTree>
    <p:extLst>
      <p:ext uri="{BB962C8B-B14F-4D97-AF65-F5344CB8AC3E}">
        <p14:creationId xmlns:p14="http://schemas.microsoft.com/office/powerpoint/2010/main" val="453462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7E1373-A42A-1981-BE94-CA87D3443DFA}"/>
              </a:ext>
            </a:extLst>
          </p:cNvPr>
          <p:cNvSpPr txBox="1"/>
          <p:nvPr/>
        </p:nvSpPr>
        <p:spPr>
          <a:xfrm>
            <a:off x="190500" y="193962"/>
            <a:ext cx="7315200" cy="374077"/>
          </a:xfrm>
          <a:prstGeom prst="rect">
            <a:avLst/>
          </a:prstGeom>
          <a:noFill/>
        </p:spPr>
        <p:txBody>
          <a:bodyPr wrap="square">
            <a:spAutoFit/>
          </a:bodyPr>
          <a:lstStyle/>
          <a:p>
            <a:pPr marL="0" marR="0">
              <a:lnSpc>
                <a:spcPct val="107000"/>
              </a:lnSpc>
              <a:spcBef>
                <a:spcPts val="0"/>
              </a:spcBef>
              <a:spcAft>
                <a:spcPts val="800"/>
              </a:spcAft>
            </a:pPr>
            <a:r>
              <a:rPr lang="en-US" sz="1800" kern="100" dirty="0" err="1">
                <a:solidFill>
                  <a:srgbClr val="555555"/>
                </a:solidFill>
                <a:effectLst/>
                <a:latin typeface="Abadi" panose="020F0502020204030204" pitchFamily="34" charset="0"/>
                <a:ea typeface="Times New Roman" panose="02020603050405020304" pitchFamily="18" charset="0"/>
                <a:cs typeface="Times New Roman" panose="02020603050405020304" pitchFamily="18" charset="0"/>
              </a:rPr>
              <a:t>Đăng</a:t>
            </a:r>
            <a:r>
              <a:rPr lang="en-US" sz="1800" kern="100" dirty="0">
                <a:solidFill>
                  <a:srgbClr val="555555"/>
                </a:solidFill>
                <a:effectLst/>
                <a:latin typeface="Abadi" panose="020F0502020204030204" pitchFamily="34" charset="0"/>
                <a:ea typeface="Times New Roman" panose="02020603050405020304" pitchFamily="18" charset="0"/>
                <a:cs typeface="Times New Roman" panose="02020603050405020304" pitchFamily="18" charset="0"/>
              </a:rPr>
              <a:t> </a:t>
            </a:r>
            <a:r>
              <a:rPr lang="en-US" sz="1800" kern="100" dirty="0" err="1">
                <a:solidFill>
                  <a:srgbClr val="555555"/>
                </a:solidFill>
                <a:effectLst/>
                <a:latin typeface="Abadi" panose="020F0502020204030204" pitchFamily="34" charset="0"/>
                <a:ea typeface="Times New Roman" panose="02020603050405020304" pitchFamily="18" charset="0"/>
                <a:cs typeface="Times New Roman" panose="02020603050405020304" pitchFamily="18" charset="0"/>
              </a:rPr>
              <a:t>nhập</a:t>
            </a:r>
            <a:r>
              <a:rPr lang="en-US" sz="1800" kern="100" dirty="0">
                <a:solidFill>
                  <a:srgbClr val="555555"/>
                </a:solidFill>
                <a:effectLst/>
                <a:latin typeface="Abadi" panose="020F0502020204030204" pitchFamily="34" charset="0"/>
                <a:ea typeface="Times New Roman" panose="02020603050405020304" pitchFamily="18" charset="0"/>
                <a:cs typeface="Times New Roman" panose="02020603050405020304" pitchFamily="18" charset="0"/>
              </a:rPr>
              <a:t>:</a:t>
            </a:r>
            <a:endParaRPr lang="vi-V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56AB34B-96D7-198C-3D82-6E756F6E5262}"/>
              </a:ext>
            </a:extLst>
          </p:cNvPr>
          <p:cNvPicPr>
            <a:picLocks noChangeAspect="1"/>
          </p:cNvPicPr>
          <p:nvPr/>
        </p:nvPicPr>
        <p:blipFill>
          <a:blip r:embed="rId2"/>
          <a:stretch>
            <a:fillRect/>
          </a:stretch>
        </p:blipFill>
        <p:spPr>
          <a:xfrm>
            <a:off x="0" y="794084"/>
            <a:ext cx="14630400" cy="7435516"/>
          </a:xfrm>
          <a:prstGeom prst="rect">
            <a:avLst/>
          </a:prstGeom>
        </p:spPr>
      </p:pic>
    </p:spTree>
    <p:extLst>
      <p:ext uri="{BB962C8B-B14F-4D97-AF65-F5344CB8AC3E}">
        <p14:creationId xmlns:p14="http://schemas.microsoft.com/office/powerpoint/2010/main" val="305990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145809-8BC7-2EE0-47FB-D3FEE2D51EB6}"/>
              </a:ext>
            </a:extLst>
          </p:cNvPr>
          <p:cNvSpPr txBox="1"/>
          <p:nvPr/>
        </p:nvSpPr>
        <p:spPr>
          <a:xfrm>
            <a:off x="0" y="15589"/>
            <a:ext cx="7315200" cy="374077"/>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Abadi" panose="020F0502020204030204" pitchFamily="34" charset="0"/>
                <a:ea typeface="Calibri" panose="020F0502020204030204" pitchFamily="34" charset="0"/>
                <a:cs typeface="Times New Roman" panose="02020603050405020304" pitchFamily="18" charset="0"/>
              </a:rPr>
              <a:t>TRANG CHỦ:</a:t>
            </a:r>
            <a:endParaRPr lang="vi-V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88D21EE-74C4-4FC1-E26B-326119F79961}"/>
              </a:ext>
            </a:extLst>
          </p:cNvPr>
          <p:cNvPicPr>
            <a:picLocks noChangeAspect="1"/>
          </p:cNvPicPr>
          <p:nvPr/>
        </p:nvPicPr>
        <p:blipFill>
          <a:blip r:embed="rId2"/>
          <a:stretch>
            <a:fillRect/>
          </a:stretch>
        </p:blipFill>
        <p:spPr>
          <a:xfrm>
            <a:off x="0" y="601580"/>
            <a:ext cx="14630400" cy="7612432"/>
          </a:xfrm>
          <a:prstGeom prst="rect">
            <a:avLst/>
          </a:prstGeom>
        </p:spPr>
      </p:pic>
    </p:spTree>
    <p:extLst>
      <p:ext uri="{BB962C8B-B14F-4D97-AF65-F5344CB8AC3E}">
        <p14:creationId xmlns:p14="http://schemas.microsoft.com/office/powerpoint/2010/main" val="348798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5D5C97-F87F-BA66-CD57-9201E379979A}"/>
              </a:ext>
            </a:extLst>
          </p:cNvPr>
          <p:cNvSpPr txBox="1"/>
          <p:nvPr/>
        </p:nvSpPr>
        <p:spPr>
          <a:xfrm>
            <a:off x="0" y="0"/>
            <a:ext cx="7315200" cy="374077"/>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Abadi" panose="020F0502020204030204" pitchFamily="34" charset="0"/>
                <a:ea typeface="Calibri" panose="020F0502020204030204" pitchFamily="34" charset="0"/>
                <a:cs typeface="Times New Roman" panose="02020603050405020304" pitchFamily="18" charset="0"/>
              </a:rPr>
              <a:t>TRANG ADMIN:</a:t>
            </a:r>
            <a:endParaRPr lang="vi-V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099E78D5-C5F8-1B18-328B-B4EEBE6BFCF6}"/>
              </a:ext>
            </a:extLst>
          </p:cNvPr>
          <p:cNvPicPr>
            <a:picLocks noChangeAspect="1"/>
          </p:cNvPicPr>
          <p:nvPr/>
        </p:nvPicPr>
        <p:blipFill>
          <a:blip r:embed="rId2"/>
          <a:stretch>
            <a:fillRect/>
          </a:stretch>
        </p:blipFill>
        <p:spPr>
          <a:xfrm>
            <a:off x="0" y="625643"/>
            <a:ext cx="14630400" cy="7603958"/>
          </a:xfrm>
          <a:prstGeom prst="rect">
            <a:avLst/>
          </a:prstGeom>
        </p:spPr>
      </p:pic>
    </p:spTree>
    <p:extLst>
      <p:ext uri="{BB962C8B-B14F-4D97-AF65-F5344CB8AC3E}">
        <p14:creationId xmlns:p14="http://schemas.microsoft.com/office/powerpoint/2010/main" val="1791981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FFFC5C0-8EF8-E025-3FD3-E93051D09D94}"/>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280E5E9-48B7-3121-AD08-BF88C8B2F352}"/>
              </a:ext>
            </a:extLst>
          </p:cNvPr>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a:extLst>
              <a:ext uri="{FF2B5EF4-FFF2-40B4-BE49-F238E27FC236}">
                <a16:creationId xmlns:a16="http://schemas.microsoft.com/office/drawing/2014/main" id="{302F1832-239C-A275-E2E7-1D105DA296D3}"/>
              </a:ext>
            </a:extLst>
          </p:cNvPr>
          <p:cNvSpPr/>
          <p:nvPr/>
        </p:nvSpPr>
        <p:spPr>
          <a:xfrm>
            <a:off x="2037993" y="2976086"/>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Times New Roman" panose="02020603050405020304" pitchFamily="18" charset="0"/>
                <a:ea typeface="p22-mackinac-pro" pitchFamily="34" charset="-122"/>
                <a:cs typeface="Times New Roman" panose="02020603050405020304" pitchFamily="18" charset="0"/>
              </a:rPr>
              <a:t>Mong Thầy và các bạn đóng góp ý kiến về bài báo cáo của nhóm 6 </a:t>
            </a:r>
            <a:endParaRPr lang="en-US" sz="4374" dirty="0"/>
          </a:p>
        </p:txBody>
      </p:sp>
      <p:sp>
        <p:nvSpPr>
          <p:cNvPr id="5" name="Text 2">
            <a:extLst>
              <a:ext uri="{FF2B5EF4-FFF2-40B4-BE49-F238E27FC236}">
                <a16:creationId xmlns:a16="http://schemas.microsoft.com/office/drawing/2014/main" id="{75FD0A90-1C8A-24A5-4153-155693EDE387}"/>
              </a:ext>
            </a:extLst>
          </p:cNvPr>
          <p:cNvSpPr/>
          <p:nvPr/>
        </p:nvSpPr>
        <p:spPr>
          <a:xfrm>
            <a:off x="2037993" y="4698087"/>
            <a:ext cx="3555087" cy="555427"/>
          </a:xfrm>
          <a:prstGeom prst="rect">
            <a:avLst/>
          </a:prstGeom>
          <a:noFill/>
          <a:ln/>
        </p:spPr>
        <p:txBody>
          <a:bodyPr wrap="none" rtlCol="0" anchor="t"/>
          <a:lstStyle/>
          <a:p>
            <a:pPr marL="0" indent="0">
              <a:lnSpc>
                <a:spcPts val="4374"/>
              </a:lnSpc>
              <a:buNone/>
            </a:pPr>
            <a:endParaRPr lang="en-US" sz="3499" dirty="0"/>
          </a:p>
        </p:txBody>
      </p:sp>
      <p:pic>
        <p:nvPicPr>
          <p:cNvPr id="7" name="Image 0" descr="preencoded.png">
            <a:extLst>
              <a:ext uri="{FF2B5EF4-FFF2-40B4-BE49-F238E27FC236}">
                <a16:creationId xmlns:a16="http://schemas.microsoft.com/office/drawing/2014/main" id="{DB188FC9-81AB-478D-04B1-52B5E73C52C6}"/>
              </a:ext>
            </a:extLst>
          </p:cNvPr>
          <p:cNvPicPr>
            <a:picLocks noChangeAspect="1"/>
          </p:cNvPicPr>
          <p:nvPr/>
        </p:nvPicPr>
        <p:blipFill>
          <a:blip r:embed="rId3"/>
          <a:stretch>
            <a:fillRect/>
          </a:stretch>
        </p:blipFill>
        <p:spPr>
          <a:xfrm>
            <a:off x="0" y="0"/>
            <a:ext cx="14630400" cy="8229600"/>
          </a:xfrm>
          <a:prstGeom prst="rect">
            <a:avLst/>
          </a:prstGeom>
        </p:spPr>
      </p:pic>
      <p:sp>
        <p:nvSpPr>
          <p:cNvPr id="8" name="Shape 0">
            <a:extLst>
              <a:ext uri="{FF2B5EF4-FFF2-40B4-BE49-F238E27FC236}">
                <a16:creationId xmlns:a16="http://schemas.microsoft.com/office/drawing/2014/main" id="{1AC0F7D3-F993-824F-6644-6BD60C45CDCC}"/>
              </a:ext>
            </a:extLst>
          </p:cNvPr>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9" name="Image 1" descr="preencoded.png">
            <a:extLst>
              <a:ext uri="{FF2B5EF4-FFF2-40B4-BE49-F238E27FC236}">
                <a16:creationId xmlns:a16="http://schemas.microsoft.com/office/drawing/2014/main" id="{804B4DF1-1B80-8E57-CD38-921831737F9B}"/>
              </a:ext>
            </a:extLst>
          </p:cNvPr>
          <p:cNvPicPr>
            <a:picLocks noChangeAspect="1"/>
          </p:cNvPicPr>
          <p:nvPr/>
        </p:nvPicPr>
        <p:blipFill>
          <a:blip r:embed="rId4"/>
          <a:stretch>
            <a:fillRect/>
          </a:stretch>
        </p:blipFill>
        <p:spPr>
          <a:xfrm>
            <a:off x="9144000" y="0"/>
            <a:ext cx="5486400" cy="8229600"/>
          </a:xfrm>
          <a:prstGeom prst="rect">
            <a:avLst/>
          </a:prstGeom>
        </p:spPr>
      </p:pic>
      <p:sp>
        <p:nvSpPr>
          <p:cNvPr id="10" name="Text 1">
            <a:extLst>
              <a:ext uri="{FF2B5EF4-FFF2-40B4-BE49-F238E27FC236}">
                <a16:creationId xmlns:a16="http://schemas.microsoft.com/office/drawing/2014/main" id="{8C156F0E-8635-8AD7-017B-022834D265E9}"/>
              </a:ext>
            </a:extLst>
          </p:cNvPr>
          <p:cNvSpPr/>
          <p:nvPr/>
        </p:nvSpPr>
        <p:spPr>
          <a:xfrm>
            <a:off x="833199" y="2081808"/>
            <a:ext cx="7477601" cy="355402"/>
          </a:xfrm>
          <a:prstGeom prst="rect">
            <a:avLst/>
          </a:prstGeom>
          <a:noFill/>
          <a:ln/>
        </p:spPr>
        <p:txBody>
          <a:bodyPr wrap="none" rtlCol="0" anchor="t"/>
          <a:lstStyle/>
          <a:p>
            <a:pPr marL="0" indent="0">
              <a:lnSpc>
                <a:spcPts val="2799"/>
              </a:lnSpc>
              <a:buNone/>
            </a:pPr>
            <a:endParaRPr lang="en-US" sz="1750" dirty="0"/>
          </a:p>
        </p:txBody>
      </p:sp>
      <p:sp>
        <p:nvSpPr>
          <p:cNvPr id="11" name="Text 2">
            <a:extLst>
              <a:ext uri="{FF2B5EF4-FFF2-40B4-BE49-F238E27FC236}">
                <a16:creationId xmlns:a16="http://schemas.microsoft.com/office/drawing/2014/main" id="{22776A19-301C-0077-1D8A-158F948B6B43}"/>
              </a:ext>
            </a:extLst>
          </p:cNvPr>
          <p:cNvSpPr/>
          <p:nvPr/>
        </p:nvSpPr>
        <p:spPr>
          <a:xfrm>
            <a:off x="833199" y="2687122"/>
            <a:ext cx="7477601" cy="355402"/>
          </a:xfrm>
          <a:prstGeom prst="rect">
            <a:avLst/>
          </a:prstGeom>
          <a:noFill/>
          <a:ln/>
        </p:spPr>
        <p:txBody>
          <a:bodyPr wrap="none" rtlCol="0" anchor="t"/>
          <a:lstStyle/>
          <a:p>
            <a:pPr marL="0" indent="0">
              <a:lnSpc>
                <a:spcPts val="2799"/>
              </a:lnSpc>
              <a:buNone/>
            </a:pPr>
            <a:endParaRPr lang="en-US" sz="1750" dirty="0"/>
          </a:p>
        </p:txBody>
      </p:sp>
      <p:sp>
        <p:nvSpPr>
          <p:cNvPr id="12" name="Text 3">
            <a:extLst>
              <a:ext uri="{FF2B5EF4-FFF2-40B4-BE49-F238E27FC236}">
                <a16:creationId xmlns:a16="http://schemas.microsoft.com/office/drawing/2014/main" id="{BE943FC4-CC37-A2CD-C5B4-B2CB160E2590}"/>
              </a:ext>
            </a:extLst>
          </p:cNvPr>
          <p:cNvSpPr/>
          <p:nvPr/>
        </p:nvSpPr>
        <p:spPr>
          <a:xfrm>
            <a:off x="833199" y="3375779"/>
            <a:ext cx="7477601" cy="2083118"/>
          </a:xfrm>
          <a:prstGeom prst="rect">
            <a:avLst/>
          </a:prstGeom>
          <a:noFill/>
          <a:ln/>
        </p:spPr>
        <p:txBody>
          <a:bodyPr wrap="square" rtlCol="0" anchor="t"/>
          <a:lstStyle/>
          <a:p>
            <a:pPr marL="0" indent="0">
              <a:lnSpc>
                <a:spcPts val="5468"/>
              </a:lnSpc>
              <a:buNone/>
            </a:pPr>
            <a:r>
              <a:rPr lang="en-US" sz="6600" b="1" dirty="0">
                <a:solidFill>
                  <a:srgbClr val="000000"/>
                </a:solidFill>
                <a:latin typeface="Times New Roman" panose="02020603050405020304" pitchFamily="18" charset="0"/>
                <a:ea typeface="p22-mackinac-pro" pitchFamily="34" charset="-122"/>
                <a:cs typeface="Times New Roman" panose="02020603050405020304" pitchFamily="18" charset="0"/>
              </a:rPr>
              <a:t>Mong Thầy và các bạn đóng góp ý kiến về bài báo cáo của nhóm 6 </a:t>
            </a:r>
            <a:endParaRPr lang="en-US" sz="6600" dirty="0">
              <a:latin typeface="Times New Roman" panose="02020603050405020304" pitchFamily="18" charset="0"/>
              <a:cs typeface="Times New Roman" panose="02020603050405020304" pitchFamily="18" charset="0"/>
            </a:endParaRPr>
          </a:p>
        </p:txBody>
      </p:sp>
      <p:sp>
        <p:nvSpPr>
          <p:cNvPr id="13" name="Text 4">
            <a:extLst>
              <a:ext uri="{FF2B5EF4-FFF2-40B4-BE49-F238E27FC236}">
                <a16:creationId xmlns:a16="http://schemas.microsoft.com/office/drawing/2014/main" id="{F7061738-533A-B3EE-11DF-1FF3904F0286}"/>
              </a:ext>
            </a:extLst>
          </p:cNvPr>
          <p:cNvSpPr/>
          <p:nvPr/>
        </p:nvSpPr>
        <p:spPr>
          <a:xfrm>
            <a:off x="833199" y="5792153"/>
            <a:ext cx="3555087" cy="555427"/>
          </a:xfrm>
          <a:prstGeom prst="rect">
            <a:avLst/>
          </a:prstGeom>
          <a:noFill/>
          <a:ln/>
        </p:spPr>
        <p:txBody>
          <a:bodyPr wrap="none" rtlCol="0" anchor="t"/>
          <a:lstStyle/>
          <a:p>
            <a:pPr marL="0" indent="0">
              <a:lnSpc>
                <a:spcPts val="4374"/>
              </a:lnSpc>
              <a:buNone/>
            </a:pPr>
            <a:endParaRPr lang="en-US" sz="3499" dirty="0"/>
          </a:p>
        </p:txBody>
      </p:sp>
    </p:spTree>
    <p:extLst>
      <p:ext uri="{BB962C8B-B14F-4D97-AF65-F5344CB8AC3E}">
        <p14:creationId xmlns:p14="http://schemas.microsoft.com/office/powerpoint/2010/main" val="191943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8AD57AFA-EED7-7DD6-ACED-F50C32AAD39D}"/>
              </a:ext>
            </a:extLst>
          </p:cNvPr>
          <p:cNvPicPr>
            <a:picLocks noChangeAspect="1"/>
          </p:cNvPicPr>
          <p:nvPr/>
        </p:nvPicPr>
        <p:blipFill>
          <a:blip r:embed="rId2"/>
          <a:stretch>
            <a:fillRect/>
          </a:stretch>
        </p:blipFill>
        <p:spPr>
          <a:xfrm>
            <a:off x="0" y="0"/>
            <a:ext cx="14630400" cy="8229600"/>
          </a:xfrm>
          <a:prstGeom prst="rect">
            <a:avLst/>
          </a:prstGeom>
        </p:spPr>
      </p:pic>
      <p:sp>
        <p:nvSpPr>
          <p:cNvPr id="7" name="Shape 0">
            <a:extLst>
              <a:ext uri="{FF2B5EF4-FFF2-40B4-BE49-F238E27FC236}">
                <a16:creationId xmlns:a16="http://schemas.microsoft.com/office/drawing/2014/main" id="{3B23B3A4-C09B-EF94-984F-E7CFE8911EC8}"/>
              </a:ext>
            </a:extLst>
          </p:cNvPr>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8" name="Image 1" descr="preencoded.png">
            <a:extLst>
              <a:ext uri="{FF2B5EF4-FFF2-40B4-BE49-F238E27FC236}">
                <a16:creationId xmlns:a16="http://schemas.microsoft.com/office/drawing/2014/main" id="{D22928E7-C32E-67E5-DA09-3774C27E28D5}"/>
              </a:ext>
            </a:extLst>
          </p:cNvPr>
          <p:cNvPicPr>
            <a:picLocks noChangeAspect="1"/>
          </p:cNvPicPr>
          <p:nvPr/>
        </p:nvPicPr>
        <p:blipFill>
          <a:blip r:embed="rId3"/>
          <a:stretch>
            <a:fillRect/>
          </a:stretch>
        </p:blipFill>
        <p:spPr>
          <a:xfrm>
            <a:off x="0" y="0"/>
            <a:ext cx="14630400" cy="2777490"/>
          </a:xfrm>
          <a:prstGeom prst="rect">
            <a:avLst/>
          </a:prstGeom>
        </p:spPr>
      </p:pic>
      <p:sp>
        <p:nvSpPr>
          <p:cNvPr id="9" name="Text 1">
            <a:extLst>
              <a:ext uri="{FF2B5EF4-FFF2-40B4-BE49-F238E27FC236}">
                <a16:creationId xmlns:a16="http://schemas.microsoft.com/office/drawing/2014/main" id="{038E1FAA-7376-371C-1710-1CA798B6D223}"/>
              </a:ext>
            </a:extLst>
          </p:cNvPr>
          <p:cNvSpPr/>
          <p:nvPr/>
        </p:nvSpPr>
        <p:spPr>
          <a:xfrm>
            <a:off x="839096" y="3195021"/>
            <a:ext cx="13447059" cy="3002897"/>
          </a:xfrm>
          <a:prstGeom prst="rect">
            <a:avLst/>
          </a:prstGeom>
          <a:noFill/>
          <a:ln/>
        </p:spPr>
        <p:txBody>
          <a:bodyPr wrap="square" rtlCol="0" anchor="t"/>
          <a:lstStyle/>
          <a:p>
            <a:pPr marL="0" indent="0" algn="ctr">
              <a:buNone/>
            </a:pPr>
            <a:r>
              <a:rPr lang="en-US" sz="9600" b="1" dirty="0">
                <a:solidFill>
                  <a:srgbClr val="000000"/>
                </a:solidFill>
                <a:latin typeface="p22-mackinac-pro" pitchFamily="34" charset="0"/>
                <a:ea typeface="p22-mackinac-pro" pitchFamily="34" charset="-122"/>
                <a:cs typeface="p22-mackinac-pro" pitchFamily="34" charset="-120"/>
              </a:rPr>
              <a:t>Cảm ơn thầy và các bạn đã theo dõi bài báo cáo của nhóm 6</a:t>
            </a:r>
            <a:endParaRPr lang="en-US" sz="9600" dirty="0"/>
          </a:p>
        </p:txBody>
      </p:sp>
    </p:spTree>
    <p:extLst>
      <p:ext uri="{BB962C8B-B14F-4D97-AF65-F5344CB8AC3E}">
        <p14:creationId xmlns:p14="http://schemas.microsoft.com/office/powerpoint/2010/main" val="328883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0" descr="preencoded.png">
            <a:extLst>
              <a:ext uri="{FF2B5EF4-FFF2-40B4-BE49-F238E27FC236}">
                <a16:creationId xmlns:a16="http://schemas.microsoft.com/office/drawing/2014/main" id="{030A606A-14CC-DE2C-9A97-43AC2E95428A}"/>
              </a:ext>
            </a:extLst>
          </p:cNvPr>
          <p:cNvPicPr>
            <a:picLocks noChangeAspect="1"/>
          </p:cNvPicPr>
          <p:nvPr/>
        </p:nvPicPr>
        <p:blipFill>
          <a:blip r:embed="rId2"/>
          <a:stretch>
            <a:fillRect/>
          </a:stretch>
        </p:blipFill>
        <p:spPr>
          <a:xfrm>
            <a:off x="0" y="0"/>
            <a:ext cx="14630400" cy="8229600"/>
          </a:xfrm>
          <a:prstGeom prst="rect">
            <a:avLst/>
          </a:prstGeom>
        </p:spPr>
      </p:pic>
      <p:sp>
        <p:nvSpPr>
          <p:cNvPr id="17" name="Shape 0">
            <a:extLst>
              <a:ext uri="{FF2B5EF4-FFF2-40B4-BE49-F238E27FC236}">
                <a16:creationId xmlns:a16="http://schemas.microsoft.com/office/drawing/2014/main" id="{C6F510B5-51CB-B5F5-54F9-DF3ACE219B77}"/>
              </a:ext>
            </a:extLst>
          </p:cNvPr>
          <p:cNvSpPr/>
          <p:nvPr/>
        </p:nvSpPr>
        <p:spPr>
          <a:xfrm>
            <a:off x="0" y="0"/>
            <a:ext cx="14630400" cy="8232577"/>
          </a:xfrm>
          <a:prstGeom prst="rect">
            <a:avLst/>
          </a:prstGeom>
          <a:solidFill>
            <a:srgbClr val="FFFFFF">
              <a:alpha val="75000"/>
            </a:srgbClr>
          </a:solidFill>
          <a:ln w="13811">
            <a:solidFill>
              <a:srgbClr val="FFFFFF">
                <a:alpha val="64000"/>
              </a:srgbClr>
            </a:solidFill>
            <a:prstDash val="solid"/>
          </a:ln>
        </p:spPr>
      </p:sp>
      <p:pic>
        <p:nvPicPr>
          <p:cNvPr id="18" name="Image 1" descr="preencoded.png">
            <a:extLst>
              <a:ext uri="{FF2B5EF4-FFF2-40B4-BE49-F238E27FC236}">
                <a16:creationId xmlns:a16="http://schemas.microsoft.com/office/drawing/2014/main" id="{316753D0-7F22-7F94-AB9A-B905845F3A3B}"/>
              </a:ext>
            </a:extLst>
          </p:cNvPr>
          <p:cNvPicPr>
            <a:picLocks noChangeAspect="1"/>
          </p:cNvPicPr>
          <p:nvPr/>
        </p:nvPicPr>
        <p:blipFill>
          <a:blip r:embed="rId3"/>
          <a:stretch>
            <a:fillRect/>
          </a:stretch>
        </p:blipFill>
        <p:spPr>
          <a:xfrm>
            <a:off x="0" y="0"/>
            <a:ext cx="14630400" cy="2764631"/>
          </a:xfrm>
          <a:prstGeom prst="rect">
            <a:avLst/>
          </a:prstGeom>
        </p:spPr>
      </p:pic>
      <p:sp>
        <p:nvSpPr>
          <p:cNvPr id="19" name="Text 1">
            <a:extLst>
              <a:ext uri="{FF2B5EF4-FFF2-40B4-BE49-F238E27FC236}">
                <a16:creationId xmlns:a16="http://schemas.microsoft.com/office/drawing/2014/main" id="{FC23FEA5-8CE7-C051-D78F-E128DA916CCE}"/>
              </a:ext>
            </a:extLst>
          </p:cNvPr>
          <p:cNvSpPr/>
          <p:nvPr/>
        </p:nvSpPr>
        <p:spPr>
          <a:xfrm>
            <a:off x="2062282" y="3372803"/>
            <a:ext cx="8964306" cy="552807"/>
          </a:xfrm>
          <a:prstGeom prst="rect">
            <a:avLst/>
          </a:prstGeom>
          <a:noFill/>
          <a:ln/>
        </p:spPr>
        <p:txBody>
          <a:bodyPr wrap="none" rtlCol="0" anchor="t"/>
          <a:lstStyle/>
          <a:p>
            <a:pPr marL="0" indent="0" algn="ctr">
              <a:lnSpc>
                <a:spcPts val="4354"/>
              </a:lnSpc>
              <a:buNone/>
            </a:pPr>
            <a:r>
              <a:rPr lang="vi-VN" sz="5400" dirty="0"/>
              <a:t>Mục lục</a:t>
            </a:r>
            <a:endParaRPr lang="en-US" sz="5400" dirty="0"/>
          </a:p>
        </p:txBody>
      </p:sp>
      <p:sp>
        <p:nvSpPr>
          <p:cNvPr id="20" name="Text 2">
            <a:extLst>
              <a:ext uri="{FF2B5EF4-FFF2-40B4-BE49-F238E27FC236}">
                <a16:creationId xmlns:a16="http://schemas.microsoft.com/office/drawing/2014/main" id="{9ADBFFF5-11DF-E443-C410-F5FFEFECEA1A}"/>
              </a:ext>
            </a:extLst>
          </p:cNvPr>
          <p:cNvSpPr/>
          <p:nvPr/>
        </p:nvSpPr>
        <p:spPr>
          <a:xfrm>
            <a:off x="2416135" y="4174331"/>
            <a:ext cx="10151864" cy="353854"/>
          </a:xfrm>
          <a:prstGeom prst="rect">
            <a:avLst/>
          </a:prstGeom>
          <a:noFill/>
          <a:ln/>
        </p:spPr>
        <p:txBody>
          <a:bodyPr wrap="none" rtlCol="0" anchor="t"/>
          <a:lstStyle/>
          <a:p>
            <a:pPr algn="l">
              <a:lnSpc>
                <a:spcPts val="2786"/>
              </a:lnSpc>
              <a:buSzPct val="100000"/>
            </a:pPr>
            <a:endParaRPr lang="en-US" sz="1742" dirty="0"/>
          </a:p>
        </p:txBody>
      </p:sp>
      <p:sp>
        <p:nvSpPr>
          <p:cNvPr id="21" name="Text 3">
            <a:extLst>
              <a:ext uri="{FF2B5EF4-FFF2-40B4-BE49-F238E27FC236}">
                <a16:creationId xmlns:a16="http://schemas.microsoft.com/office/drawing/2014/main" id="{18085CEA-26DE-0224-DB31-760679C467DD}"/>
              </a:ext>
            </a:extLst>
          </p:cNvPr>
          <p:cNvSpPr/>
          <p:nvPr/>
        </p:nvSpPr>
        <p:spPr>
          <a:xfrm>
            <a:off x="1258645" y="4174331"/>
            <a:ext cx="11309354" cy="552807"/>
          </a:xfrm>
          <a:prstGeom prst="rect">
            <a:avLst/>
          </a:prstGeom>
          <a:noFill/>
          <a:ln/>
        </p:spPr>
        <p:txBody>
          <a:bodyPr wrap="none" rtlCol="0" anchor="t"/>
          <a:lstStyle/>
          <a:p>
            <a:pPr marL="342900" indent="-342900">
              <a:lnSpc>
                <a:spcPts val="2786"/>
              </a:lnSpc>
              <a:buSzPct val="100000"/>
              <a:buChar char="•"/>
            </a:pPr>
            <a:r>
              <a:rPr lang="en-US" sz="4000" dirty="0">
                <a:latin typeface="Eudoxus Sans" pitchFamily="34" charset="0"/>
                <a:ea typeface="Eudoxus Sans" pitchFamily="34" charset="-122"/>
                <a:cs typeface="Eudoxus Sans" pitchFamily="34" charset="-120"/>
                <a:hlinkClick r:id="rId4">
                  <a:extLst>
                    <a:ext uri="{A12FA001-AC4F-418D-AE19-62706E023703}">
                      <ahyp:hlinkClr xmlns:ahyp="http://schemas.microsoft.com/office/drawing/2018/hyperlinkcolor" val="tx"/>
                    </a:ext>
                  </a:extLst>
                </a:hlinkClick>
              </a:rPr>
              <a:t>Công nghệ thông tin đám mây</a:t>
            </a:r>
            <a:endParaRPr lang="en-US" sz="4000" dirty="0"/>
          </a:p>
        </p:txBody>
      </p:sp>
      <p:sp>
        <p:nvSpPr>
          <p:cNvPr id="22" name="Text 4">
            <a:extLst>
              <a:ext uri="{FF2B5EF4-FFF2-40B4-BE49-F238E27FC236}">
                <a16:creationId xmlns:a16="http://schemas.microsoft.com/office/drawing/2014/main" id="{6C9F5673-AA71-2784-44F9-CB3FBD675A6B}"/>
              </a:ext>
            </a:extLst>
          </p:cNvPr>
          <p:cNvSpPr/>
          <p:nvPr/>
        </p:nvSpPr>
        <p:spPr>
          <a:xfrm>
            <a:off x="1258645" y="4815601"/>
            <a:ext cx="11309354" cy="597219"/>
          </a:xfrm>
          <a:prstGeom prst="rect">
            <a:avLst/>
          </a:prstGeom>
          <a:noFill/>
          <a:ln/>
        </p:spPr>
        <p:txBody>
          <a:bodyPr wrap="none" rtlCol="0" anchor="t"/>
          <a:lstStyle/>
          <a:p>
            <a:pPr marL="342900" indent="-342900">
              <a:lnSpc>
                <a:spcPts val="2786"/>
              </a:lnSpc>
              <a:buSzPct val="100000"/>
              <a:buChar char="•"/>
            </a:pPr>
            <a:r>
              <a:rPr lang="en-US" sz="4000" dirty="0">
                <a:latin typeface="Eudoxus Sans" pitchFamily="34" charset="0"/>
                <a:ea typeface="Eudoxus Sans" pitchFamily="34" charset="-122"/>
                <a:cs typeface="Eudoxus Sans" pitchFamily="34" charset="-120"/>
                <a:hlinkClick r:id="rId5">
                  <a:extLst>
                    <a:ext uri="{A12FA001-AC4F-418D-AE19-62706E023703}">
                      <ahyp:hlinkClr xmlns:ahyp="http://schemas.microsoft.com/office/drawing/2018/hyperlinkcolor" val="tx"/>
                    </a:ext>
                  </a:extLst>
                </a:hlinkClick>
              </a:rPr>
              <a:t>Điện toán đám mây: Cách tuyệt vời để tận dụng các dịch vụ</a:t>
            </a:r>
            <a:endParaRPr lang="en-US" sz="4000" dirty="0"/>
          </a:p>
        </p:txBody>
      </p:sp>
      <p:sp>
        <p:nvSpPr>
          <p:cNvPr id="23" name="Text 5">
            <a:extLst>
              <a:ext uri="{FF2B5EF4-FFF2-40B4-BE49-F238E27FC236}">
                <a16:creationId xmlns:a16="http://schemas.microsoft.com/office/drawing/2014/main" id="{B78F5AB9-D546-4ED7-BFBD-036B181B92DE}"/>
              </a:ext>
            </a:extLst>
          </p:cNvPr>
          <p:cNvSpPr/>
          <p:nvPr/>
        </p:nvSpPr>
        <p:spPr>
          <a:xfrm>
            <a:off x="1258645" y="5412820"/>
            <a:ext cx="11309354" cy="442317"/>
          </a:xfrm>
          <a:prstGeom prst="rect">
            <a:avLst/>
          </a:prstGeom>
          <a:noFill/>
          <a:ln/>
        </p:spPr>
        <p:txBody>
          <a:bodyPr wrap="none" rtlCol="0" anchor="t"/>
          <a:lstStyle/>
          <a:p>
            <a:pPr marL="342900" indent="-342900">
              <a:lnSpc>
                <a:spcPts val="2786"/>
              </a:lnSpc>
              <a:buSzPct val="100000"/>
              <a:buChar char="•"/>
            </a:pPr>
            <a:r>
              <a:rPr lang="en-US" sz="4000" dirty="0">
                <a:latin typeface="Eudoxus Sans" pitchFamily="34" charset="0"/>
                <a:ea typeface="Eudoxus Sans" pitchFamily="34" charset="-122"/>
                <a:cs typeface="Eudoxus Sans" pitchFamily="34" charset="-120"/>
                <a:hlinkClick r:id="rId6">
                  <a:extLst>
                    <a:ext uri="{A12FA001-AC4F-418D-AE19-62706E023703}">
                      <ahyp:hlinkClr xmlns:ahyp="http://schemas.microsoft.com/office/drawing/2018/hyperlinkcolor" val="tx"/>
                    </a:ext>
                  </a:extLst>
                </a:hlinkClick>
              </a:rPr>
              <a:t>Mô hình triển khai điện toán đám mây</a:t>
            </a:r>
            <a:endParaRPr lang="en-US" sz="4000" dirty="0"/>
          </a:p>
        </p:txBody>
      </p:sp>
      <p:sp>
        <p:nvSpPr>
          <p:cNvPr id="24" name="Text 6">
            <a:extLst>
              <a:ext uri="{FF2B5EF4-FFF2-40B4-BE49-F238E27FC236}">
                <a16:creationId xmlns:a16="http://schemas.microsoft.com/office/drawing/2014/main" id="{4705FB55-6DD3-87FC-B142-2E0BD3F4BD56}"/>
              </a:ext>
            </a:extLst>
          </p:cNvPr>
          <p:cNvSpPr/>
          <p:nvPr/>
        </p:nvSpPr>
        <p:spPr>
          <a:xfrm>
            <a:off x="1258645" y="5943600"/>
            <a:ext cx="11309354" cy="353854"/>
          </a:xfrm>
          <a:prstGeom prst="rect">
            <a:avLst/>
          </a:prstGeom>
          <a:noFill/>
          <a:ln/>
        </p:spPr>
        <p:txBody>
          <a:bodyPr wrap="none" rtlCol="0" anchor="t"/>
          <a:lstStyle/>
          <a:p>
            <a:pPr marL="342900" indent="-342900">
              <a:lnSpc>
                <a:spcPts val="2786"/>
              </a:lnSpc>
              <a:buSzPct val="100000"/>
              <a:buChar char="•"/>
            </a:pPr>
            <a:r>
              <a:rPr lang="en-US" sz="4000" dirty="0">
                <a:latin typeface="Eudoxus Sans" pitchFamily="34" charset="0"/>
                <a:ea typeface="Eudoxus Sans" pitchFamily="34" charset="-122"/>
                <a:cs typeface="Eudoxus Sans" pitchFamily="34" charset="-120"/>
                <a:hlinkClick r:id="rId7">
                  <a:extLst>
                    <a:ext uri="{A12FA001-AC4F-418D-AE19-62706E023703}">
                      <ahyp:hlinkClr xmlns:ahyp="http://schemas.microsoft.com/office/drawing/2018/hyperlinkcolor" val="tx"/>
                    </a:ext>
                  </a:extLst>
                </a:hlinkClick>
              </a:rPr>
              <a:t>Lợi ích của điện toán đám mây</a:t>
            </a:r>
            <a:endParaRPr lang="en-US" sz="4000" dirty="0"/>
          </a:p>
        </p:txBody>
      </p:sp>
      <p:sp>
        <p:nvSpPr>
          <p:cNvPr id="25" name="Text 7">
            <a:extLst>
              <a:ext uri="{FF2B5EF4-FFF2-40B4-BE49-F238E27FC236}">
                <a16:creationId xmlns:a16="http://schemas.microsoft.com/office/drawing/2014/main" id="{6B87029A-9230-FAD0-EED3-D86F9978045F}"/>
              </a:ext>
            </a:extLst>
          </p:cNvPr>
          <p:cNvSpPr/>
          <p:nvPr/>
        </p:nvSpPr>
        <p:spPr>
          <a:xfrm>
            <a:off x="1258645" y="6426547"/>
            <a:ext cx="11309354" cy="501376"/>
          </a:xfrm>
          <a:prstGeom prst="rect">
            <a:avLst/>
          </a:prstGeom>
          <a:noFill/>
          <a:ln/>
        </p:spPr>
        <p:txBody>
          <a:bodyPr wrap="none" rtlCol="0" anchor="t"/>
          <a:lstStyle/>
          <a:p>
            <a:pPr marL="342900" indent="-342900">
              <a:lnSpc>
                <a:spcPts val="2786"/>
              </a:lnSpc>
              <a:buSzPct val="100000"/>
              <a:buChar char="•"/>
            </a:pPr>
            <a:r>
              <a:rPr lang="en-US" sz="4000" dirty="0">
                <a:latin typeface="Eudoxus Sans" pitchFamily="34" charset="0"/>
                <a:ea typeface="Eudoxus Sans" pitchFamily="34" charset="-122"/>
                <a:cs typeface="Eudoxus Sans" pitchFamily="34" charset="-120"/>
                <a:hlinkClick r:id="rId8">
                  <a:extLst>
                    <a:ext uri="{A12FA001-AC4F-418D-AE19-62706E023703}">
                      <ahyp:hlinkClr xmlns:ahyp="http://schemas.microsoft.com/office/drawing/2018/hyperlinkcolor" val="tx"/>
                    </a:ext>
                  </a:extLst>
                </a:hlinkClick>
              </a:rPr>
              <a:t>Azure</a:t>
            </a:r>
            <a:endParaRPr lang="en-US" sz="4000" dirty="0"/>
          </a:p>
        </p:txBody>
      </p:sp>
      <p:sp>
        <p:nvSpPr>
          <p:cNvPr id="26" name="Text 8">
            <a:extLst>
              <a:ext uri="{FF2B5EF4-FFF2-40B4-BE49-F238E27FC236}">
                <a16:creationId xmlns:a16="http://schemas.microsoft.com/office/drawing/2014/main" id="{C6D37842-421C-88DE-C85C-5B3A88885A26}"/>
              </a:ext>
            </a:extLst>
          </p:cNvPr>
          <p:cNvSpPr/>
          <p:nvPr/>
        </p:nvSpPr>
        <p:spPr>
          <a:xfrm>
            <a:off x="1258645" y="6927924"/>
            <a:ext cx="11309354" cy="451821"/>
          </a:xfrm>
          <a:prstGeom prst="rect">
            <a:avLst/>
          </a:prstGeom>
          <a:noFill/>
          <a:ln/>
        </p:spPr>
        <p:txBody>
          <a:bodyPr wrap="none" rtlCol="0" anchor="t"/>
          <a:lstStyle/>
          <a:p>
            <a:pPr marL="342900" indent="-342900">
              <a:lnSpc>
                <a:spcPts val="2786"/>
              </a:lnSpc>
              <a:buSzPct val="100000"/>
              <a:buChar char="•"/>
            </a:pPr>
            <a:r>
              <a:rPr lang="en-US" sz="4000" dirty="0">
                <a:latin typeface="Eudoxus Sans" pitchFamily="34" charset="0"/>
                <a:ea typeface="Eudoxus Sans" pitchFamily="34" charset="-122"/>
                <a:cs typeface="Eudoxus Sans" pitchFamily="34" charset="-120"/>
                <a:hlinkClick r:id="rId9">
                  <a:extLst>
                    <a:ext uri="{A12FA001-AC4F-418D-AE19-62706E023703}">
                      <ahyp:hlinkClr xmlns:ahyp="http://schemas.microsoft.com/office/drawing/2018/hyperlinkcolor" val="tx"/>
                    </a:ext>
                  </a:extLst>
                </a:hlinkClick>
              </a:rPr>
              <a:t>Azure có những tính năng như</a:t>
            </a:r>
            <a:endParaRPr lang="en-US" sz="4000" dirty="0"/>
          </a:p>
        </p:txBody>
      </p:sp>
      <p:sp>
        <p:nvSpPr>
          <p:cNvPr id="27" name="Text 9">
            <a:extLst>
              <a:ext uri="{FF2B5EF4-FFF2-40B4-BE49-F238E27FC236}">
                <a16:creationId xmlns:a16="http://schemas.microsoft.com/office/drawing/2014/main" id="{6A9B725D-ABE5-8C0D-CE56-638177748603}"/>
              </a:ext>
            </a:extLst>
          </p:cNvPr>
          <p:cNvSpPr/>
          <p:nvPr/>
        </p:nvSpPr>
        <p:spPr>
          <a:xfrm>
            <a:off x="1258645" y="7508838"/>
            <a:ext cx="11309354" cy="591670"/>
          </a:xfrm>
          <a:prstGeom prst="rect">
            <a:avLst/>
          </a:prstGeom>
          <a:noFill/>
          <a:ln/>
        </p:spPr>
        <p:txBody>
          <a:bodyPr wrap="none" rtlCol="0" anchor="t"/>
          <a:lstStyle/>
          <a:p>
            <a:pPr marL="342900" indent="-342900">
              <a:lnSpc>
                <a:spcPts val="2786"/>
              </a:lnSpc>
              <a:buSzPct val="100000"/>
              <a:buChar char="•"/>
            </a:pPr>
            <a:r>
              <a:rPr lang="en-US" sz="4000" dirty="0">
                <a:latin typeface="Eudoxus Sans" pitchFamily="34" charset="0"/>
                <a:ea typeface="Eudoxus Sans" pitchFamily="34" charset="-122"/>
                <a:cs typeface="Eudoxus Sans" pitchFamily="34" charset="-120"/>
                <a:hlinkClick r:id="rId10">
                  <a:extLst>
                    <a:ext uri="{A12FA001-AC4F-418D-AE19-62706E023703}">
                      <ahyp:hlinkClr xmlns:ahyp="http://schemas.microsoft.com/office/drawing/2018/hyperlinkcolor" val="tx"/>
                    </a:ext>
                  </a:extLst>
                </a:hlinkClick>
              </a:rPr>
              <a:t>Các loại hình dịch vụ trong Azure</a:t>
            </a:r>
            <a:endParaRPr lang="en-US" sz="4000" dirty="0"/>
          </a:p>
        </p:txBody>
      </p:sp>
    </p:spTree>
    <p:extLst>
      <p:ext uri="{BB962C8B-B14F-4D97-AF65-F5344CB8AC3E}">
        <p14:creationId xmlns:p14="http://schemas.microsoft.com/office/powerpoint/2010/main" val="159348065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533401"/>
            <a:ext cx="7477601" cy="2838450"/>
          </a:xfrm>
          <a:prstGeom prst="rect">
            <a:avLst/>
          </a:prstGeom>
          <a:noFill/>
          <a:ln/>
        </p:spPr>
        <p:txBody>
          <a:bodyPr wrap="square" rtlCol="0" anchor="t"/>
          <a:lstStyle/>
          <a:p>
            <a:pPr marL="0" indent="0">
              <a:lnSpc>
                <a:spcPts val="6561"/>
              </a:lnSpc>
              <a:buNone/>
            </a:pPr>
            <a:r>
              <a:rPr lang="en-US" sz="5249" b="1" dirty="0" err="1">
                <a:solidFill>
                  <a:srgbClr val="000000"/>
                </a:solidFill>
                <a:latin typeface="Times New Roman" panose="02020603050405020304" pitchFamily="18" charset="0"/>
                <a:ea typeface="p22-mackinac-pro" pitchFamily="34" charset="-122"/>
                <a:cs typeface="Times New Roman" panose="02020603050405020304" pitchFamily="18" charset="0"/>
              </a:rPr>
              <a:t>Công</a:t>
            </a:r>
            <a:r>
              <a:rPr lang="en-US" sz="5249" b="1" dirty="0">
                <a:solidFill>
                  <a:srgbClr val="000000"/>
                </a:solidFill>
                <a:latin typeface="Times New Roman" panose="02020603050405020304" pitchFamily="18" charset="0"/>
                <a:ea typeface="p22-mackinac-pro" pitchFamily="34" charset="-122"/>
                <a:cs typeface="Times New Roman" panose="02020603050405020304" pitchFamily="18" charset="0"/>
              </a:rPr>
              <a:t> </a:t>
            </a:r>
            <a:r>
              <a:rPr lang="en-US" sz="5249" b="1" dirty="0" err="1">
                <a:solidFill>
                  <a:srgbClr val="000000"/>
                </a:solidFill>
                <a:latin typeface="Times New Roman" panose="02020603050405020304" pitchFamily="18" charset="0"/>
                <a:ea typeface="p22-mackinac-pro" pitchFamily="34" charset="-122"/>
                <a:cs typeface="Times New Roman" panose="02020603050405020304" pitchFamily="18" charset="0"/>
              </a:rPr>
              <a:t>nghệ</a:t>
            </a:r>
            <a:r>
              <a:rPr lang="en-US" sz="5249" b="1" dirty="0">
                <a:solidFill>
                  <a:srgbClr val="000000"/>
                </a:solidFill>
                <a:latin typeface="Times New Roman" panose="02020603050405020304" pitchFamily="18" charset="0"/>
                <a:ea typeface="p22-mackinac-pro" pitchFamily="34" charset="-122"/>
                <a:cs typeface="Times New Roman" panose="02020603050405020304" pitchFamily="18" charset="0"/>
              </a:rPr>
              <a:t> </a:t>
            </a:r>
            <a:r>
              <a:rPr lang="en-US" sz="5249" b="1" dirty="0" err="1">
                <a:solidFill>
                  <a:srgbClr val="000000"/>
                </a:solidFill>
                <a:latin typeface="Times New Roman" panose="02020603050405020304" pitchFamily="18" charset="0"/>
                <a:ea typeface="p22-mackinac-pro" pitchFamily="34" charset="-122"/>
                <a:cs typeface="Times New Roman" panose="02020603050405020304" pitchFamily="18" charset="0"/>
              </a:rPr>
              <a:t>đám</a:t>
            </a:r>
            <a:r>
              <a:rPr lang="en-US" sz="5249" b="1" dirty="0">
                <a:solidFill>
                  <a:srgbClr val="000000"/>
                </a:solidFill>
                <a:latin typeface="Times New Roman" panose="02020603050405020304" pitchFamily="18" charset="0"/>
                <a:ea typeface="p22-mackinac-pro" pitchFamily="34" charset="-122"/>
                <a:cs typeface="Times New Roman" panose="02020603050405020304" pitchFamily="18" charset="0"/>
              </a:rPr>
              <a:t> </a:t>
            </a:r>
            <a:r>
              <a:rPr lang="en-US" sz="5249" b="1" dirty="0" err="1">
                <a:solidFill>
                  <a:srgbClr val="000000"/>
                </a:solidFill>
                <a:latin typeface="Times New Roman" panose="02020603050405020304" pitchFamily="18" charset="0"/>
                <a:ea typeface="p22-mackinac-pro" pitchFamily="34" charset="-122"/>
                <a:cs typeface="Times New Roman" panose="02020603050405020304" pitchFamily="18" charset="0"/>
              </a:rPr>
              <a:t>mây</a:t>
            </a:r>
            <a:endParaRPr lang="en-US" sz="5249" b="1" dirty="0">
              <a:solidFill>
                <a:srgbClr val="000000"/>
              </a:solidFill>
              <a:latin typeface="Times New Roman" panose="02020603050405020304" pitchFamily="18" charset="0"/>
              <a:ea typeface="p22-mackinac-pro" pitchFamily="34" charset="-122"/>
              <a:cs typeface="Times New Roman" panose="02020603050405020304" pitchFamily="18" charset="0"/>
            </a:endParaRPr>
          </a:p>
          <a:p>
            <a:pPr marL="0" indent="0">
              <a:lnSpc>
                <a:spcPts val="6561"/>
              </a:lnSpc>
              <a:buNone/>
            </a:pPr>
            <a:r>
              <a:rPr lang="en-US" sz="5249" b="1" dirty="0">
                <a:solidFill>
                  <a:srgbClr val="000000"/>
                </a:solidFill>
                <a:latin typeface="Times New Roman" panose="02020603050405020304" pitchFamily="18" charset="0"/>
                <a:ea typeface="p22-mackinac-pro" pitchFamily="34" charset="-122"/>
                <a:cs typeface="Times New Roman" panose="02020603050405020304" pitchFamily="18" charset="0"/>
              </a:rPr>
              <a:t>- </a:t>
            </a:r>
            <a:r>
              <a:rPr lang="vi-VN" sz="5249" b="1" dirty="0">
                <a:solidFill>
                  <a:srgbClr val="000000"/>
                </a:solidFill>
                <a:latin typeface="Times New Roman" panose="02020603050405020304" pitchFamily="18" charset="0"/>
                <a:ea typeface="p22-mackinac-pro" pitchFamily="34" charset="-122"/>
                <a:cs typeface="Times New Roman" panose="02020603050405020304" pitchFamily="18" charset="0"/>
              </a:rPr>
              <a:t>Nền tảng điện toán đám mây ( </a:t>
            </a:r>
            <a:r>
              <a:rPr lang="vi-VN" sz="5249" b="1" dirty="0" err="1">
                <a:solidFill>
                  <a:srgbClr val="000000"/>
                </a:solidFill>
                <a:latin typeface="Times New Roman" panose="02020603050405020304" pitchFamily="18" charset="0"/>
                <a:ea typeface="p22-mackinac-pro" pitchFamily="34" charset="-122"/>
                <a:cs typeface="Times New Roman" panose="02020603050405020304" pitchFamily="18" charset="0"/>
              </a:rPr>
              <a:t>Cloud</a:t>
            </a:r>
            <a:r>
              <a:rPr lang="vi-VN" sz="5249" b="1" dirty="0">
                <a:solidFill>
                  <a:srgbClr val="000000"/>
                </a:solidFill>
                <a:latin typeface="Times New Roman" panose="02020603050405020304" pitchFamily="18" charset="0"/>
                <a:ea typeface="p22-mackinac-pro" pitchFamily="34" charset="-122"/>
                <a:cs typeface="Times New Roman" panose="02020603050405020304" pitchFamily="18" charset="0"/>
              </a:rPr>
              <a:t> </a:t>
            </a:r>
            <a:r>
              <a:rPr lang="vi-VN" sz="5249" b="1" dirty="0" err="1">
                <a:solidFill>
                  <a:srgbClr val="000000"/>
                </a:solidFill>
                <a:latin typeface="Times New Roman" panose="02020603050405020304" pitchFamily="18" charset="0"/>
                <a:ea typeface="p22-mackinac-pro" pitchFamily="34" charset="-122"/>
                <a:cs typeface="Times New Roman" panose="02020603050405020304" pitchFamily="18" charset="0"/>
              </a:rPr>
              <a:t>Computing</a:t>
            </a:r>
            <a:r>
              <a:rPr lang="vi-VN" sz="5249" b="1" dirty="0">
                <a:solidFill>
                  <a:srgbClr val="000000"/>
                </a:solidFill>
                <a:latin typeface="Times New Roman" panose="02020603050405020304" pitchFamily="18" charset="0"/>
                <a:ea typeface="p22-mackinac-pro" pitchFamily="34" charset="-122"/>
                <a:cs typeface="Times New Roman" panose="02020603050405020304" pitchFamily="18" charset="0"/>
              </a:rPr>
              <a:t>)</a:t>
            </a:r>
            <a:endParaRPr lang="en-US" sz="5249" dirty="0">
              <a:latin typeface="Times New Roman" panose="02020603050405020304" pitchFamily="18" charset="0"/>
              <a:cs typeface="Times New Roman" panose="02020603050405020304" pitchFamily="18" charset="0"/>
            </a:endParaRPr>
          </a:p>
        </p:txBody>
      </p:sp>
      <p:sp>
        <p:nvSpPr>
          <p:cNvPr id="6" name="Text 2"/>
          <p:cNvSpPr/>
          <p:nvPr/>
        </p:nvSpPr>
        <p:spPr>
          <a:xfrm>
            <a:off x="6319599" y="3371851"/>
            <a:ext cx="7477601" cy="4685627"/>
          </a:xfrm>
          <a:prstGeom prst="rect">
            <a:avLst/>
          </a:prstGeom>
          <a:noFill/>
          <a:ln/>
        </p:spPr>
        <p:txBody>
          <a:bodyPr wrap="square" rtlCol="0" anchor="t"/>
          <a:lstStyle/>
          <a:p>
            <a:pPr marL="0" marR="0" indent="457200" algn="just">
              <a:lnSpc>
                <a:spcPct val="107000"/>
              </a:lnSpc>
              <a:spcBef>
                <a:spcPts val="0"/>
              </a:spcBef>
              <a:spcAft>
                <a:spcPts val="800"/>
              </a:spcAft>
            </a:pPr>
            <a:r>
              <a:rPr lang="vi-VN" sz="3600" b="1"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Điện toán đám mây</a:t>
            </a:r>
            <a:r>
              <a:rPr lang="vi-VN" sz="3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3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Cloud</a:t>
            </a:r>
            <a:r>
              <a:rPr lang="vi-VN" sz="3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3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Computing</a:t>
            </a:r>
            <a:r>
              <a:rPr lang="vi-VN" sz="3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thực chất là một mô hình điện toán.  Trong mô hình điện toán này  bao gồm các tài nguyên như máy chủ, lưu trữ dữ liệu, ứng dụng và dịch vụ mạng được cung cấp thông qua </a:t>
            </a:r>
            <a:r>
              <a:rPr lang="vi-VN" sz="3600" kern="1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Internet</a:t>
            </a:r>
            <a:r>
              <a:rPr lang="vi-VN" sz="3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vi-VN" sz="3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DFA">
              <a:alpha val="75000"/>
            </a:srgbClr>
          </a:solidFill>
          <a:ln w="10239">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2065853"/>
          </a:xfrm>
          <a:prstGeom prst="rect">
            <a:avLst/>
          </a:prstGeom>
        </p:spPr>
      </p:pic>
      <p:sp>
        <p:nvSpPr>
          <p:cNvPr id="5" name="Text 1"/>
          <p:cNvSpPr/>
          <p:nvPr/>
        </p:nvSpPr>
        <p:spPr>
          <a:xfrm>
            <a:off x="654756" y="2520315"/>
            <a:ext cx="13648266" cy="1032748"/>
          </a:xfrm>
          <a:prstGeom prst="rect">
            <a:avLst/>
          </a:prstGeom>
          <a:noFill/>
          <a:ln/>
        </p:spPr>
        <p:txBody>
          <a:bodyPr wrap="square" rtlCol="0" anchor="t"/>
          <a:lstStyle/>
          <a:p>
            <a:pPr marL="0" indent="0" algn="ctr">
              <a:lnSpc>
                <a:spcPts val="4067"/>
              </a:lnSpc>
              <a:buNone/>
            </a:pPr>
            <a:r>
              <a:rPr lang="en-US" sz="4000" b="1" dirty="0">
                <a:solidFill>
                  <a:srgbClr val="000000"/>
                </a:solidFill>
                <a:latin typeface="Times New Roman" panose="02020603050405020304" pitchFamily="18" charset="0"/>
                <a:ea typeface="p22-mackinac-pro" pitchFamily="34" charset="-122"/>
                <a:cs typeface="Times New Roman" panose="02020603050405020304" pitchFamily="18" charset="0"/>
              </a:rPr>
              <a:t>Điện toán đám mây: Cách tuyệt vời để tận dụng các dịch vụ</a:t>
            </a:r>
            <a:endParaRPr lang="en-US" sz="4000" dirty="0">
              <a:latin typeface="Times New Roman" panose="02020603050405020304" pitchFamily="18" charset="0"/>
              <a:cs typeface="Times New Roman" panose="02020603050405020304" pitchFamily="18" charset="0"/>
            </a:endParaRPr>
          </a:p>
        </p:txBody>
      </p:sp>
      <p:sp>
        <p:nvSpPr>
          <p:cNvPr id="6" name="Shape 2"/>
          <p:cNvSpPr/>
          <p:nvPr/>
        </p:nvSpPr>
        <p:spPr>
          <a:xfrm>
            <a:off x="1493520" y="3800951"/>
            <a:ext cx="11785600" cy="1038701"/>
          </a:xfrm>
          <a:prstGeom prst="roundRect">
            <a:avLst>
              <a:gd name="adj" fmla="val 7160"/>
            </a:avLst>
          </a:prstGeom>
          <a:solidFill>
            <a:srgbClr val="AFCBF8"/>
          </a:solidFill>
          <a:ln w="10239">
            <a:solidFill>
              <a:srgbClr val="A1C2F7"/>
            </a:solidFill>
            <a:prstDash val="solid"/>
          </a:ln>
        </p:spPr>
      </p:sp>
      <p:sp>
        <p:nvSpPr>
          <p:cNvPr id="7" name="Text 3"/>
          <p:cNvSpPr/>
          <p:nvPr/>
        </p:nvSpPr>
        <p:spPr>
          <a:xfrm>
            <a:off x="3565446" y="3976449"/>
            <a:ext cx="3878580" cy="258128"/>
          </a:xfrm>
          <a:prstGeom prst="rect">
            <a:avLst/>
          </a:prstGeom>
          <a:noFill/>
          <a:ln/>
        </p:spPr>
        <p:txBody>
          <a:bodyPr wrap="none" rtlCol="0" anchor="t"/>
          <a:lstStyle/>
          <a:p>
            <a:pPr marL="0" indent="0" algn="ctr">
              <a:lnSpc>
                <a:spcPts val="2033"/>
              </a:lnSpc>
              <a:buNone/>
            </a:pPr>
            <a:r>
              <a:rPr lang="en-US" sz="2800" b="1" dirty="0">
                <a:solidFill>
                  <a:srgbClr val="272525"/>
                </a:solidFill>
                <a:latin typeface="Times New Roman" panose="02020603050405020304" pitchFamily="18" charset="0"/>
                <a:ea typeface="p22-mackinac-pro" pitchFamily="34" charset="-122"/>
                <a:cs typeface="Times New Roman" panose="02020603050405020304" pitchFamily="18" charset="0"/>
              </a:rPr>
              <a:t>Cơ sở hạ tầng dưới dạng dịch vụ (IaaS)</a:t>
            </a:r>
            <a:endParaRPr lang="en-US" sz="2800" dirty="0">
              <a:latin typeface="Times New Roman" panose="02020603050405020304" pitchFamily="18" charset="0"/>
              <a:cs typeface="Times New Roman" panose="02020603050405020304" pitchFamily="18" charset="0"/>
            </a:endParaRPr>
          </a:p>
        </p:txBody>
      </p:sp>
      <p:sp>
        <p:nvSpPr>
          <p:cNvPr id="8" name="Text 4"/>
          <p:cNvSpPr/>
          <p:nvPr/>
        </p:nvSpPr>
        <p:spPr>
          <a:xfrm>
            <a:off x="3070578" y="4399837"/>
            <a:ext cx="8636000" cy="231937"/>
          </a:xfrm>
          <a:prstGeom prst="rect">
            <a:avLst/>
          </a:prstGeom>
          <a:noFill/>
          <a:ln/>
        </p:spPr>
        <p:txBody>
          <a:bodyPr wrap="none" rtlCol="0" anchor="t"/>
          <a:lstStyle/>
          <a:p>
            <a:pPr marL="0" indent="0" algn="ctr">
              <a:lnSpc>
                <a:spcPts val="2082"/>
              </a:lnSpc>
              <a:buNone/>
            </a:pP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Cung </a:t>
            </a:r>
            <a:r>
              <a:rPr lang="en-US" sz="2800" dirty="0" err="1">
                <a:solidFill>
                  <a:srgbClr val="272525"/>
                </a:solidFill>
                <a:latin typeface="Times New Roman" panose="02020603050405020304" pitchFamily="18" charset="0"/>
                <a:ea typeface="Eudoxus Sans" pitchFamily="34" charset="-122"/>
                <a:cs typeface="Times New Roman" panose="02020603050405020304" pitchFamily="18" charset="0"/>
              </a:rPr>
              <a:t>cấp</a:t>
            </a: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 </a:t>
            </a:r>
            <a:r>
              <a:rPr lang="vi-VN" sz="2800" dirty="0">
                <a:solidFill>
                  <a:srgbClr val="272525"/>
                </a:solidFill>
                <a:latin typeface="Times New Roman" panose="02020603050405020304" pitchFamily="18" charset="0"/>
                <a:ea typeface="Eudoxus Sans" pitchFamily="34" charset="-122"/>
                <a:cs typeface="Times New Roman" panose="02020603050405020304" pitchFamily="18" charset="0"/>
              </a:rPr>
              <a:t>hạ</a:t>
            </a: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 </a:t>
            </a:r>
            <a:r>
              <a:rPr lang="en-US" sz="2800" dirty="0" err="1">
                <a:solidFill>
                  <a:srgbClr val="272525"/>
                </a:solidFill>
                <a:latin typeface="Times New Roman" panose="02020603050405020304" pitchFamily="18" charset="0"/>
                <a:ea typeface="Eudoxus Sans" pitchFamily="34" charset="-122"/>
                <a:cs typeface="Times New Roman" panose="02020603050405020304" pitchFamily="18" charset="0"/>
              </a:rPr>
              <a:t>tầng</a:t>
            </a: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 công nghệ thông tin chia sẻ, bao gồm lưu trữ, máy chủ và mạng.</a:t>
            </a:r>
            <a:endParaRPr lang="en-US" sz="2800" dirty="0">
              <a:latin typeface="Times New Roman" panose="02020603050405020304" pitchFamily="18" charset="0"/>
              <a:cs typeface="Times New Roman" panose="02020603050405020304" pitchFamily="18" charset="0"/>
            </a:endParaRPr>
          </a:p>
        </p:txBody>
      </p:sp>
      <p:sp>
        <p:nvSpPr>
          <p:cNvPr id="9" name="Shape 5"/>
          <p:cNvSpPr/>
          <p:nvPr/>
        </p:nvSpPr>
        <p:spPr>
          <a:xfrm>
            <a:off x="1493520" y="4900972"/>
            <a:ext cx="11785600" cy="1303020"/>
          </a:xfrm>
          <a:prstGeom prst="roundRect">
            <a:avLst>
              <a:gd name="adj" fmla="val 5708"/>
            </a:avLst>
          </a:prstGeom>
          <a:solidFill>
            <a:srgbClr val="AFCBF8"/>
          </a:solidFill>
          <a:ln w="10239">
            <a:solidFill>
              <a:srgbClr val="A1C2F7"/>
            </a:solidFill>
            <a:prstDash val="solid"/>
          </a:ln>
        </p:spPr>
      </p:sp>
      <p:sp>
        <p:nvSpPr>
          <p:cNvPr id="10" name="Text 6"/>
          <p:cNvSpPr/>
          <p:nvPr/>
        </p:nvSpPr>
        <p:spPr>
          <a:xfrm>
            <a:off x="3565446" y="5180409"/>
            <a:ext cx="3489960" cy="258128"/>
          </a:xfrm>
          <a:prstGeom prst="rect">
            <a:avLst/>
          </a:prstGeom>
          <a:noFill/>
          <a:ln/>
        </p:spPr>
        <p:txBody>
          <a:bodyPr wrap="none" rtlCol="0" anchor="t"/>
          <a:lstStyle/>
          <a:p>
            <a:pPr marL="0" indent="0">
              <a:lnSpc>
                <a:spcPts val="2033"/>
              </a:lnSpc>
              <a:buNone/>
            </a:pPr>
            <a:r>
              <a:rPr lang="en-US" sz="2800" b="1" dirty="0">
                <a:solidFill>
                  <a:srgbClr val="272525"/>
                </a:solidFill>
                <a:latin typeface="Times New Roman" panose="02020603050405020304" pitchFamily="18" charset="0"/>
                <a:ea typeface="p22-mackinac-pro" pitchFamily="34" charset="-122"/>
                <a:cs typeface="Times New Roman" panose="02020603050405020304" pitchFamily="18" charset="0"/>
              </a:rPr>
              <a:t>Nền tảng dưới dạng dịch vụ (PaaS)</a:t>
            </a:r>
            <a:endParaRPr lang="en-US" sz="2800" dirty="0">
              <a:latin typeface="Times New Roman" panose="02020603050405020304" pitchFamily="18" charset="0"/>
              <a:cs typeface="Times New Roman" panose="02020603050405020304" pitchFamily="18" charset="0"/>
            </a:endParaRPr>
          </a:p>
        </p:txBody>
      </p:sp>
      <p:sp>
        <p:nvSpPr>
          <p:cNvPr id="11" name="Text 7"/>
          <p:cNvSpPr/>
          <p:nvPr/>
        </p:nvSpPr>
        <p:spPr>
          <a:xfrm>
            <a:off x="1493520" y="5603795"/>
            <a:ext cx="10749280" cy="528639"/>
          </a:xfrm>
          <a:prstGeom prst="rect">
            <a:avLst/>
          </a:prstGeom>
          <a:noFill/>
          <a:ln/>
        </p:spPr>
        <p:txBody>
          <a:bodyPr wrap="square" rtlCol="0" anchor="t"/>
          <a:lstStyle/>
          <a:p>
            <a:pPr marL="0" indent="0">
              <a:lnSpc>
                <a:spcPts val="2082"/>
              </a:lnSpc>
              <a:buNone/>
            </a:pP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Cung cấp môi trường phát triển ứng dụng và dịch vụ nền tảng, giúp triển khai ứng dụng một cách nhanh chóng và dễ dàng</a:t>
            </a: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12" name="Shape 8"/>
          <p:cNvSpPr/>
          <p:nvPr/>
        </p:nvSpPr>
        <p:spPr>
          <a:xfrm>
            <a:off x="1493520" y="6473190"/>
            <a:ext cx="11785600" cy="1303020"/>
          </a:xfrm>
          <a:prstGeom prst="roundRect">
            <a:avLst>
              <a:gd name="adj" fmla="val 5708"/>
            </a:avLst>
          </a:prstGeom>
          <a:solidFill>
            <a:srgbClr val="AFCBF8"/>
          </a:solidFill>
          <a:ln w="10239">
            <a:solidFill>
              <a:srgbClr val="A1C2F7"/>
            </a:solidFill>
            <a:prstDash val="solid"/>
          </a:ln>
        </p:spPr>
      </p:sp>
      <p:sp>
        <p:nvSpPr>
          <p:cNvPr id="13" name="Text 9"/>
          <p:cNvSpPr/>
          <p:nvPr/>
        </p:nvSpPr>
        <p:spPr>
          <a:xfrm>
            <a:off x="3565446" y="6648688"/>
            <a:ext cx="3649980" cy="258128"/>
          </a:xfrm>
          <a:prstGeom prst="rect">
            <a:avLst/>
          </a:prstGeom>
          <a:noFill/>
          <a:ln/>
        </p:spPr>
        <p:txBody>
          <a:bodyPr wrap="none" rtlCol="0" anchor="t"/>
          <a:lstStyle/>
          <a:p>
            <a:pPr marL="0" indent="0">
              <a:lnSpc>
                <a:spcPts val="2033"/>
              </a:lnSpc>
              <a:buNone/>
            </a:pPr>
            <a:r>
              <a:rPr lang="en-US" sz="3200" b="1" dirty="0">
                <a:solidFill>
                  <a:srgbClr val="272525"/>
                </a:solidFill>
                <a:latin typeface="Times New Roman" panose="02020603050405020304" pitchFamily="18" charset="0"/>
                <a:ea typeface="p22-mackinac-pro" pitchFamily="34" charset="-122"/>
                <a:cs typeface="Times New Roman" panose="02020603050405020304" pitchFamily="18" charset="0"/>
              </a:rPr>
              <a:t>Phần mềm dưới dạng dịch vụ (SaaS)</a:t>
            </a:r>
            <a:endParaRPr lang="en-US" sz="3200" dirty="0">
              <a:latin typeface="Times New Roman" panose="02020603050405020304" pitchFamily="18" charset="0"/>
              <a:cs typeface="Times New Roman" panose="02020603050405020304" pitchFamily="18" charset="0"/>
            </a:endParaRPr>
          </a:p>
        </p:txBody>
      </p:sp>
      <p:sp>
        <p:nvSpPr>
          <p:cNvPr id="14" name="Text 10"/>
          <p:cNvSpPr/>
          <p:nvPr/>
        </p:nvSpPr>
        <p:spPr>
          <a:xfrm>
            <a:off x="1636889" y="7072074"/>
            <a:ext cx="11499991" cy="528638"/>
          </a:xfrm>
          <a:prstGeom prst="rect">
            <a:avLst/>
          </a:prstGeom>
          <a:noFill/>
          <a:ln/>
        </p:spPr>
        <p:txBody>
          <a:bodyPr wrap="square" rtlCol="0" anchor="t"/>
          <a:lstStyle/>
          <a:p>
            <a:pPr marL="0" indent="0">
              <a:lnSpc>
                <a:spcPts val="2082"/>
              </a:lnSpc>
              <a:buNone/>
            </a:pP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Cung cấp các ứng dụng và phần mềm thông qua internet, người dùng có thể truy cập và sử dụng trực tiếp từ trình duyệt web.</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2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heel(1)">
                                      <p:cBhvr>
                                        <p:cTn id="34" dur="2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80">
                                          <p:stCondLst>
                                            <p:cond delay="0"/>
                                          </p:stCondLst>
                                        </p:cTn>
                                        <p:tgtEl>
                                          <p:spTgt spid="11"/>
                                        </p:tgtEl>
                                      </p:cBhvr>
                                    </p:animEffect>
                                    <p:anim calcmode="lin" valueType="num">
                                      <p:cBhvr>
                                        <p:cTn id="4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45" dur="26">
                                          <p:stCondLst>
                                            <p:cond delay="650"/>
                                          </p:stCondLst>
                                        </p:cTn>
                                        <p:tgtEl>
                                          <p:spTgt spid="11"/>
                                        </p:tgtEl>
                                      </p:cBhvr>
                                      <p:to x="100000" y="60000"/>
                                    </p:animScale>
                                    <p:animScale>
                                      <p:cBhvr>
                                        <p:cTn id="46" dur="166" decel="50000">
                                          <p:stCondLst>
                                            <p:cond delay="676"/>
                                          </p:stCondLst>
                                        </p:cTn>
                                        <p:tgtEl>
                                          <p:spTgt spid="11"/>
                                        </p:tgtEl>
                                      </p:cBhvr>
                                      <p:to x="100000" y="100000"/>
                                    </p:animScale>
                                    <p:animScale>
                                      <p:cBhvr>
                                        <p:cTn id="47" dur="26">
                                          <p:stCondLst>
                                            <p:cond delay="1312"/>
                                          </p:stCondLst>
                                        </p:cTn>
                                        <p:tgtEl>
                                          <p:spTgt spid="11"/>
                                        </p:tgtEl>
                                      </p:cBhvr>
                                      <p:to x="100000" y="80000"/>
                                    </p:animScale>
                                    <p:animScale>
                                      <p:cBhvr>
                                        <p:cTn id="48" dur="166" decel="50000">
                                          <p:stCondLst>
                                            <p:cond delay="1338"/>
                                          </p:stCondLst>
                                        </p:cTn>
                                        <p:tgtEl>
                                          <p:spTgt spid="11"/>
                                        </p:tgtEl>
                                      </p:cBhvr>
                                      <p:to x="100000" y="100000"/>
                                    </p:animScale>
                                    <p:animScale>
                                      <p:cBhvr>
                                        <p:cTn id="49" dur="26">
                                          <p:stCondLst>
                                            <p:cond delay="1642"/>
                                          </p:stCondLst>
                                        </p:cTn>
                                        <p:tgtEl>
                                          <p:spTgt spid="11"/>
                                        </p:tgtEl>
                                      </p:cBhvr>
                                      <p:to x="100000" y="90000"/>
                                    </p:animScale>
                                    <p:animScale>
                                      <p:cBhvr>
                                        <p:cTn id="50" dur="166" decel="50000">
                                          <p:stCondLst>
                                            <p:cond delay="1668"/>
                                          </p:stCondLst>
                                        </p:cTn>
                                        <p:tgtEl>
                                          <p:spTgt spid="11"/>
                                        </p:tgtEl>
                                      </p:cBhvr>
                                      <p:to x="100000" y="100000"/>
                                    </p:animScale>
                                    <p:animScale>
                                      <p:cBhvr>
                                        <p:cTn id="51" dur="26">
                                          <p:stCondLst>
                                            <p:cond delay="1808"/>
                                          </p:stCondLst>
                                        </p:cTn>
                                        <p:tgtEl>
                                          <p:spTgt spid="11"/>
                                        </p:tgtEl>
                                      </p:cBhvr>
                                      <p:to x="100000" y="95000"/>
                                    </p:animScale>
                                    <p:animScale>
                                      <p:cBhvr>
                                        <p:cTn id="52" dur="166" decel="50000">
                                          <p:stCondLst>
                                            <p:cond delay="1834"/>
                                          </p:stCondLst>
                                        </p:cTn>
                                        <p:tgtEl>
                                          <p:spTgt spid="11"/>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2387" y="0"/>
            <a:ext cx="14630400" cy="8231624"/>
          </a:xfrm>
          <a:prstGeom prst="rect">
            <a:avLst/>
          </a:prstGeom>
          <a:solidFill>
            <a:srgbClr val="FFFFFF">
              <a:alpha val="75000"/>
            </a:srgbClr>
          </a:solidFill>
          <a:ln w="11192">
            <a:solidFill>
              <a:srgbClr val="FFFFFF">
                <a:alpha val="64000"/>
              </a:srgbClr>
            </a:solidFill>
            <a:prstDash val="solid"/>
          </a:ln>
        </p:spPr>
        <p:txBody>
          <a:bodyPr/>
          <a:lstStyle/>
          <a:p>
            <a:endParaRPr lang="vi-VN">
              <a:latin typeface="+mj-lt"/>
            </a:endParaRPr>
          </a:p>
        </p:txBody>
      </p:sp>
      <p:sp>
        <p:nvSpPr>
          <p:cNvPr id="4" name="Text 1"/>
          <p:cNvSpPr/>
          <p:nvPr/>
        </p:nvSpPr>
        <p:spPr>
          <a:xfrm>
            <a:off x="1246585" y="496133"/>
            <a:ext cx="12723794" cy="563880"/>
          </a:xfrm>
          <a:prstGeom prst="rect">
            <a:avLst/>
          </a:prstGeom>
          <a:noFill/>
          <a:ln/>
        </p:spPr>
        <p:txBody>
          <a:bodyPr wrap="none" rtlCol="0" anchor="t"/>
          <a:lstStyle/>
          <a:p>
            <a:pPr marL="0" indent="0">
              <a:lnSpc>
                <a:spcPts val="4440"/>
              </a:lnSpc>
              <a:buNone/>
            </a:pPr>
            <a:r>
              <a:rPr lang="en-US" sz="6000" b="1" dirty="0">
                <a:solidFill>
                  <a:srgbClr val="000000"/>
                </a:solidFill>
                <a:latin typeface="+mj-lt"/>
                <a:ea typeface="p22-mackinac-pro" pitchFamily="34" charset="-122"/>
                <a:cs typeface="Times New Roman" panose="02020603050405020304" pitchFamily="18" charset="0"/>
              </a:rPr>
              <a:t>Mô hình triển khai điện toán đám mây</a:t>
            </a:r>
            <a:endParaRPr lang="en-US" sz="6000" dirty="0">
              <a:latin typeface="+mj-lt"/>
            </a:endParaRPr>
          </a:p>
        </p:txBody>
      </p:sp>
      <p:sp>
        <p:nvSpPr>
          <p:cNvPr id="5" name="Shape 2"/>
          <p:cNvSpPr/>
          <p:nvPr/>
        </p:nvSpPr>
        <p:spPr>
          <a:xfrm>
            <a:off x="3282553" y="1420773"/>
            <a:ext cx="36076" cy="6314718"/>
          </a:xfrm>
          <a:prstGeom prst="rect">
            <a:avLst/>
          </a:prstGeom>
          <a:solidFill>
            <a:srgbClr val="A1C2F7"/>
          </a:solidFill>
          <a:ln/>
        </p:spPr>
      </p:sp>
      <p:sp>
        <p:nvSpPr>
          <p:cNvPr id="6" name="Shape 3"/>
          <p:cNvSpPr/>
          <p:nvPr/>
        </p:nvSpPr>
        <p:spPr>
          <a:xfrm>
            <a:off x="3503474" y="1746468"/>
            <a:ext cx="631508" cy="36076"/>
          </a:xfrm>
          <a:prstGeom prst="rect">
            <a:avLst/>
          </a:prstGeom>
          <a:solidFill>
            <a:srgbClr val="A1C2F7"/>
          </a:solidFill>
          <a:ln/>
        </p:spPr>
      </p:sp>
      <p:sp>
        <p:nvSpPr>
          <p:cNvPr id="7" name="Shape 4"/>
          <p:cNvSpPr/>
          <p:nvPr/>
        </p:nvSpPr>
        <p:spPr>
          <a:xfrm>
            <a:off x="3097590" y="1561624"/>
            <a:ext cx="405884" cy="405884"/>
          </a:xfrm>
          <a:prstGeom prst="roundRect">
            <a:avLst>
              <a:gd name="adj" fmla="val 20004"/>
            </a:avLst>
          </a:prstGeom>
          <a:solidFill>
            <a:srgbClr val="AFCBF8"/>
          </a:solidFill>
          <a:ln w="11192">
            <a:solidFill>
              <a:srgbClr val="A1C2F7"/>
            </a:solidFill>
            <a:prstDash val="solid"/>
          </a:ln>
        </p:spPr>
      </p:sp>
      <p:sp>
        <p:nvSpPr>
          <p:cNvPr id="8" name="Text 5"/>
          <p:cNvSpPr/>
          <p:nvPr/>
        </p:nvSpPr>
        <p:spPr>
          <a:xfrm>
            <a:off x="3247132" y="1563165"/>
            <a:ext cx="106680" cy="338257"/>
          </a:xfrm>
          <a:prstGeom prst="rect">
            <a:avLst/>
          </a:prstGeom>
          <a:noFill/>
          <a:ln/>
        </p:spPr>
        <p:txBody>
          <a:bodyPr wrap="none" rtlCol="0" anchor="t"/>
          <a:lstStyle/>
          <a:p>
            <a:pPr marL="0" indent="0" algn="ctr">
              <a:lnSpc>
                <a:spcPts val="2664"/>
              </a:lnSpc>
              <a:buNone/>
            </a:pPr>
            <a:r>
              <a:rPr lang="en-US" sz="2131" b="1" dirty="0">
                <a:solidFill>
                  <a:srgbClr val="272525"/>
                </a:solidFill>
                <a:latin typeface="+mj-lt"/>
                <a:ea typeface="p22-mackinac-pro" pitchFamily="34" charset="-122"/>
                <a:cs typeface="Times New Roman" panose="02020603050405020304" pitchFamily="18" charset="0"/>
              </a:rPr>
              <a:t>1</a:t>
            </a:r>
            <a:endParaRPr lang="en-US" sz="2131" dirty="0">
              <a:latin typeface="+mj-lt"/>
            </a:endParaRPr>
          </a:p>
        </p:txBody>
      </p:sp>
      <p:sp>
        <p:nvSpPr>
          <p:cNvPr id="9" name="Text 6"/>
          <p:cNvSpPr/>
          <p:nvPr/>
        </p:nvSpPr>
        <p:spPr>
          <a:xfrm>
            <a:off x="4292798" y="1601153"/>
            <a:ext cx="1804273" cy="281821"/>
          </a:xfrm>
          <a:prstGeom prst="rect">
            <a:avLst/>
          </a:prstGeom>
          <a:noFill/>
          <a:ln/>
        </p:spPr>
        <p:txBody>
          <a:bodyPr wrap="none" rtlCol="0" anchor="t"/>
          <a:lstStyle/>
          <a:p>
            <a:pPr>
              <a:lnSpc>
                <a:spcPts val="2220"/>
              </a:lnSpc>
            </a:pPr>
            <a:r>
              <a:rPr lang="en-US" sz="4400" b="1" dirty="0" err="1">
                <a:solidFill>
                  <a:srgbClr val="272525"/>
                </a:solidFill>
                <a:latin typeface="+mj-lt"/>
                <a:ea typeface="p22-mackinac-pro" pitchFamily="34" charset="-122"/>
                <a:cs typeface="Times New Roman" panose="02020603050405020304" pitchFamily="18" charset="0"/>
              </a:rPr>
              <a:t>Công</a:t>
            </a:r>
            <a:r>
              <a:rPr lang="en-US" sz="4400" b="1" dirty="0">
                <a:solidFill>
                  <a:srgbClr val="272525"/>
                </a:solidFill>
                <a:latin typeface="+mj-lt"/>
                <a:ea typeface="p22-mackinac-pro" pitchFamily="34" charset="-122"/>
                <a:cs typeface="Times New Roman" panose="02020603050405020304" pitchFamily="18" charset="0"/>
              </a:rPr>
              <a:t> </a:t>
            </a:r>
            <a:r>
              <a:rPr lang="en-US" sz="4400" b="1" dirty="0" err="1">
                <a:solidFill>
                  <a:srgbClr val="272525"/>
                </a:solidFill>
                <a:latin typeface="+mj-lt"/>
                <a:ea typeface="p22-mackinac-pro" pitchFamily="34" charset="-122"/>
                <a:cs typeface="Times New Roman" panose="02020603050405020304" pitchFamily="18" charset="0"/>
              </a:rPr>
              <a:t>cộng</a:t>
            </a:r>
            <a:r>
              <a:rPr lang="en-US" sz="4400" b="1" dirty="0">
                <a:solidFill>
                  <a:srgbClr val="272525"/>
                </a:solidFill>
                <a:latin typeface="+mj-lt"/>
                <a:ea typeface="p22-mackinac-pro" pitchFamily="34" charset="-122"/>
                <a:cs typeface="Times New Roman" panose="02020603050405020304" pitchFamily="18" charset="0"/>
              </a:rPr>
              <a:t> ( Public cloud )</a:t>
            </a:r>
            <a:endParaRPr lang="en-US" sz="4400" dirty="0">
              <a:latin typeface="+mj-lt"/>
            </a:endParaRPr>
          </a:p>
        </p:txBody>
      </p:sp>
      <p:sp>
        <p:nvSpPr>
          <p:cNvPr id="10" name="Text 7"/>
          <p:cNvSpPr/>
          <p:nvPr/>
        </p:nvSpPr>
        <p:spPr>
          <a:xfrm>
            <a:off x="4292798" y="2063353"/>
            <a:ext cx="7307580" cy="288608"/>
          </a:xfrm>
          <a:prstGeom prst="rect">
            <a:avLst/>
          </a:prstGeom>
          <a:noFill/>
          <a:ln/>
        </p:spPr>
        <p:txBody>
          <a:bodyPr wrap="none" rtlCol="0" anchor="t"/>
          <a:lstStyle/>
          <a:p>
            <a:pPr marL="0" indent="0" algn="l">
              <a:lnSpc>
                <a:spcPts val="2273"/>
              </a:lnSpc>
              <a:buNone/>
            </a:pPr>
            <a:r>
              <a:rPr lang="en-US" sz="2800" dirty="0">
                <a:solidFill>
                  <a:srgbClr val="272525"/>
                </a:solidFill>
                <a:latin typeface="+mj-lt"/>
                <a:ea typeface="Eudoxus Sans" pitchFamily="34" charset="-122"/>
                <a:cs typeface="Eudoxus Sans" pitchFamily="34" charset="-120"/>
              </a:rPr>
              <a:t>Người dùng chia sẻ cùng một hạ tầng đám mây với nhiều người khác.</a:t>
            </a:r>
            <a:endParaRPr lang="en-US" sz="2800" dirty="0">
              <a:latin typeface="+mj-lt"/>
            </a:endParaRPr>
          </a:p>
        </p:txBody>
      </p:sp>
      <p:sp>
        <p:nvSpPr>
          <p:cNvPr id="11" name="Shape 8"/>
          <p:cNvSpPr/>
          <p:nvPr/>
        </p:nvSpPr>
        <p:spPr>
          <a:xfrm>
            <a:off x="3503474" y="3370243"/>
            <a:ext cx="631508" cy="36076"/>
          </a:xfrm>
          <a:prstGeom prst="rect">
            <a:avLst/>
          </a:prstGeom>
          <a:solidFill>
            <a:srgbClr val="A1C2F7"/>
          </a:solidFill>
          <a:ln/>
        </p:spPr>
      </p:sp>
      <p:sp>
        <p:nvSpPr>
          <p:cNvPr id="12" name="Shape 9"/>
          <p:cNvSpPr/>
          <p:nvPr/>
        </p:nvSpPr>
        <p:spPr>
          <a:xfrm>
            <a:off x="3097590" y="3185398"/>
            <a:ext cx="405884" cy="405884"/>
          </a:xfrm>
          <a:prstGeom prst="roundRect">
            <a:avLst>
              <a:gd name="adj" fmla="val 20004"/>
            </a:avLst>
          </a:prstGeom>
          <a:solidFill>
            <a:srgbClr val="AFCBF8"/>
          </a:solidFill>
          <a:ln w="11192">
            <a:solidFill>
              <a:srgbClr val="A1C2F7"/>
            </a:solidFill>
            <a:prstDash val="solid"/>
          </a:ln>
        </p:spPr>
      </p:sp>
      <p:sp>
        <p:nvSpPr>
          <p:cNvPr id="13" name="Text 10"/>
          <p:cNvSpPr/>
          <p:nvPr/>
        </p:nvSpPr>
        <p:spPr>
          <a:xfrm>
            <a:off x="3220462" y="3186939"/>
            <a:ext cx="160020" cy="338257"/>
          </a:xfrm>
          <a:prstGeom prst="rect">
            <a:avLst/>
          </a:prstGeom>
          <a:noFill/>
          <a:ln/>
        </p:spPr>
        <p:txBody>
          <a:bodyPr wrap="none" rtlCol="0" anchor="t"/>
          <a:lstStyle/>
          <a:p>
            <a:pPr marL="0" indent="0" algn="ctr">
              <a:lnSpc>
                <a:spcPts val="2664"/>
              </a:lnSpc>
              <a:buNone/>
            </a:pPr>
            <a:r>
              <a:rPr lang="en-US" sz="2131" b="1" dirty="0">
                <a:solidFill>
                  <a:srgbClr val="272525"/>
                </a:solidFill>
                <a:latin typeface="+mj-lt"/>
                <a:ea typeface="p22-mackinac-pro" pitchFamily="34" charset="-122"/>
                <a:cs typeface="Times New Roman" panose="02020603050405020304" pitchFamily="18" charset="0"/>
              </a:rPr>
              <a:t>2</a:t>
            </a:r>
            <a:endParaRPr lang="en-US" sz="2131" dirty="0">
              <a:latin typeface="+mj-lt"/>
            </a:endParaRPr>
          </a:p>
        </p:txBody>
      </p:sp>
      <p:sp>
        <p:nvSpPr>
          <p:cNvPr id="14" name="Text 11"/>
          <p:cNvSpPr/>
          <p:nvPr/>
        </p:nvSpPr>
        <p:spPr>
          <a:xfrm>
            <a:off x="4292798" y="3224927"/>
            <a:ext cx="1804273" cy="281821"/>
          </a:xfrm>
          <a:prstGeom prst="rect">
            <a:avLst/>
          </a:prstGeom>
          <a:noFill/>
          <a:ln/>
        </p:spPr>
        <p:txBody>
          <a:bodyPr wrap="none" rtlCol="0" anchor="t"/>
          <a:lstStyle/>
          <a:p>
            <a:pPr marL="0" indent="0" algn="l">
              <a:lnSpc>
                <a:spcPts val="2220"/>
              </a:lnSpc>
              <a:buNone/>
            </a:pPr>
            <a:r>
              <a:rPr lang="en-US" sz="4400" b="1" dirty="0" err="1">
                <a:solidFill>
                  <a:srgbClr val="272525"/>
                </a:solidFill>
                <a:latin typeface="+mj-lt"/>
                <a:ea typeface="p22-mackinac-pro" pitchFamily="34" charset="-122"/>
                <a:cs typeface="Times New Roman" panose="02020603050405020304" pitchFamily="18" charset="0"/>
              </a:rPr>
              <a:t>Riêng</a:t>
            </a:r>
            <a:r>
              <a:rPr lang="en-US" sz="4400" b="1" dirty="0">
                <a:solidFill>
                  <a:srgbClr val="272525"/>
                </a:solidFill>
                <a:latin typeface="+mj-lt"/>
                <a:ea typeface="p22-mackinac-pro" pitchFamily="34" charset="-122"/>
                <a:cs typeface="Times New Roman" panose="02020603050405020304" pitchFamily="18" charset="0"/>
              </a:rPr>
              <a:t> </a:t>
            </a:r>
            <a:r>
              <a:rPr lang="en-US" sz="4400" b="1" dirty="0" err="1">
                <a:solidFill>
                  <a:srgbClr val="272525"/>
                </a:solidFill>
                <a:latin typeface="+mj-lt"/>
                <a:ea typeface="p22-mackinac-pro" pitchFamily="34" charset="-122"/>
                <a:cs typeface="Times New Roman" panose="02020603050405020304" pitchFamily="18" charset="0"/>
              </a:rPr>
              <a:t>tư</a:t>
            </a:r>
            <a:r>
              <a:rPr lang="en-US" sz="4400" b="1" dirty="0">
                <a:solidFill>
                  <a:srgbClr val="272525"/>
                </a:solidFill>
                <a:latin typeface="+mj-lt"/>
                <a:ea typeface="p22-mackinac-pro" pitchFamily="34" charset="-122"/>
                <a:cs typeface="Times New Roman" panose="02020603050405020304" pitchFamily="18" charset="0"/>
              </a:rPr>
              <a:t> ( Private cloud )</a:t>
            </a:r>
            <a:endParaRPr lang="en-US" sz="4400" dirty="0">
              <a:latin typeface="+mj-lt"/>
            </a:endParaRPr>
          </a:p>
        </p:txBody>
      </p:sp>
      <p:sp>
        <p:nvSpPr>
          <p:cNvPr id="15" name="Text 12"/>
          <p:cNvSpPr/>
          <p:nvPr/>
        </p:nvSpPr>
        <p:spPr>
          <a:xfrm>
            <a:off x="4292798" y="3687128"/>
            <a:ext cx="10249138" cy="577215"/>
          </a:xfrm>
          <a:prstGeom prst="rect">
            <a:avLst/>
          </a:prstGeom>
          <a:noFill/>
          <a:ln/>
        </p:spPr>
        <p:txBody>
          <a:bodyPr wrap="square" rtlCol="0" anchor="t"/>
          <a:lstStyle/>
          <a:p>
            <a:pPr marL="0" indent="0" algn="l">
              <a:lnSpc>
                <a:spcPts val="2273"/>
              </a:lnSpc>
              <a:buNone/>
            </a:pPr>
            <a:r>
              <a:rPr lang="en-US" sz="2800" dirty="0">
                <a:solidFill>
                  <a:srgbClr val="272525"/>
                </a:solidFill>
                <a:latin typeface="+mj-lt"/>
                <a:ea typeface="Eudoxus Sans" pitchFamily="34" charset="-122"/>
                <a:cs typeface="Eudoxus Sans" pitchFamily="34" charset="-120"/>
              </a:rPr>
              <a:t>Hạ tầng đám mây được xây dựng và duy trì riêng biệt cho một tổ chức hoặc doanh nghiệp.</a:t>
            </a:r>
            <a:endParaRPr lang="en-US" sz="2800" dirty="0">
              <a:latin typeface="+mj-lt"/>
            </a:endParaRPr>
          </a:p>
        </p:txBody>
      </p:sp>
      <p:sp>
        <p:nvSpPr>
          <p:cNvPr id="16" name="Shape 13"/>
          <p:cNvSpPr/>
          <p:nvPr/>
        </p:nvSpPr>
        <p:spPr>
          <a:xfrm>
            <a:off x="3503474" y="4994017"/>
            <a:ext cx="631508" cy="36076"/>
          </a:xfrm>
          <a:prstGeom prst="rect">
            <a:avLst/>
          </a:prstGeom>
          <a:solidFill>
            <a:srgbClr val="A1C2F7"/>
          </a:solidFill>
          <a:ln/>
        </p:spPr>
      </p:sp>
      <p:sp>
        <p:nvSpPr>
          <p:cNvPr id="17" name="Shape 14"/>
          <p:cNvSpPr/>
          <p:nvPr/>
        </p:nvSpPr>
        <p:spPr>
          <a:xfrm>
            <a:off x="3097590" y="4809173"/>
            <a:ext cx="405884" cy="405884"/>
          </a:xfrm>
          <a:prstGeom prst="roundRect">
            <a:avLst>
              <a:gd name="adj" fmla="val 20004"/>
            </a:avLst>
          </a:prstGeom>
          <a:solidFill>
            <a:srgbClr val="AFCBF8"/>
          </a:solidFill>
          <a:ln w="11192">
            <a:solidFill>
              <a:srgbClr val="A1C2F7"/>
            </a:solidFill>
            <a:prstDash val="solid"/>
          </a:ln>
        </p:spPr>
      </p:sp>
      <p:sp>
        <p:nvSpPr>
          <p:cNvPr id="18" name="Text 15"/>
          <p:cNvSpPr/>
          <p:nvPr/>
        </p:nvSpPr>
        <p:spPr>
          <a:xfrm>
            <a:off x="3220462" y="4810713"/>
            <a:ext cx="160020" cy="338257"/>
          </a:xfrm>
          <a:prstGeom prst="rect">
            <a:avLst/>
          </a:prstGeom>
          <a:noFill/>
          <a:ln/>
        </p:spPr>
        <p:txBody>
          <a:bodyPr wrap="none" rtlCol="0" anchor="t"/>
          <a:lstStyle/>
          <a:p>
            <a:pPr marL="0" indent="0" algn="ctr">
              <a:lnSpc>
                <a:spcPts val="2664"/>
              </a:lnSpc>
              <a:buNone/>
            </a:pPr>
            <a:r>
              <a:rPr lang="en-US" sz="2131" b="1" dirty="0">
                <a:solidFill>
                  <a:srgbClr val="272525"/>
                </a:solidFill>
                <a:latin typeface="+mj-lt"/>
                <a:ea typeface="p22-mackinac-pro" pitchFamily="34" charset="-122"/>
                <a:cs typeface="Times New Roman" panose="02020603050405020304" pitchFamily="18" charset="0"/>
              </a:rPr>
              <a:t>3</a:t>
            </a:r>
            <a:endParaRPr lang="en-US" sz="2131" dirty="0">
              <a:latin typeface="+mj-lt"/>
            </a:endParaRPr>
          </a:p>
        </p:txBody>
      </p:sp>
      <p:sp>
        <p:nvSpPr>
          <p:cNvPr id="19" name="Text 16"/>
          <p:cNvSpPr/>
          <p:nvPr/>
        </p:nvSpPr>
        <p:spPr>
          <a:xfrm>
            <a:off x="4292798" y="4848701"/>
            <a:ext cx="1804273" cy="281821"/>
          </a:xfrm>
          <a:prstGeom prst="rect">
            <a:avLst/>
          </a:prstGeom>
          <a:noFill/>
          <a:ln/>
        </p:spPr>
        <p:txBody>
          <a:bodyPr wrap="none" rtlCol="0" anchor="t"/>
          <a:lstStyle/>
          <a:p>
            <a:pPr marL="0" indent="0" algn="l">
              <a:lnSpc>
                <a:spcPts val="2220"/>
              </a:lnSpc>
              <a:buNone/>
            </a:pPr>
            <a:r>
              <a:rPr lang="en-US" sz="4400" b="1" dirty="0" err="1">
                <a:solidFill>
                  <a:srgbClr val="272525"/>
                </a:solidFill>
                <a:latin typeface="+mj-lt"/>
                <a:ea typeface="p22-mackinac-pro" pitchFamily="34" charset="-122"/>
                <a:cs typeface="Times New Roman" panose="02020603050405020304" pitchFamily="18" charset="0"/>
              </a:rPr>
              <a:t>Kết</a:t>
            </a:r>
            <a:r>
              <a:rPr lang="en-US" sz="4400" b="1" dirty="0">
                <a:solidFill>
                  <a:srgbClr val="272525"/>
                </a:solidFill>
                <a:latin typeface="+mj-lt"/>
                <a:ea typeface="p22-mackinac-pro" pitchFamily="34" charset="-122"/>
                <a:cs typeface="Times New Roman" panose="02020603050405020304" pitchFamily="18" charset="0"/>
              </a:rPr>
              <a:t> </a:t>
            </a:r>
            <a:r>
              <a:rPr lang="en-US" sz="4400" b="1" dirty="0" err="1">
                <a:solidFill>
                  <a:srgbClr val="272525"/>
                </a:solidFill>
                <a:latin typeface="+mj-lt"/>
                <a:ea typeface="p22-mackinac-pro" pitchFamily="34" charset="-122"/>
                <a:cs typeface="Times New Roman" panose="02020603050405020304" pitchFamily="18" charset="0"/>
              </a:rPr>
              <a:t>hợp</a:t>
            </a:r>
            <a:r>
              <a:rPr lang="en-US" sz="4400" b="1" dirty="0">
                <a:solidFill>
                  <a:srgbClr val="272525"/>
                </a:solidFill>
                <a:latin typeface="+mj-lt"/>
                <a:ea typeface="p22-mackinac-pro" pitchFamily="34" charset="-122"/>
                <a:cs typeface="Times New Roman" panose="02020603050405020304" pitchFamily="18" charset="0"/>
              </a:rPr>
              <a:t> ( Hybrid cloud )</a:t>
            </a:r>
            <a:endParaRPr lang="en-US" sz="4400" dirty="0">
              <a:latin typeface="+mj-lt"/>
            </a:endParaRPr>
          </a:p>
        </p:txBody>
      </p:sp>
      <p:sp>
        <p:nvSpPr>
          <p:cNvPr id="20" name="Text 17"/>
          <p:cNvSpPr/>
          <p:nvPr/>
        </p:nvSpPr>
        <p:spPr>
          <a:xfrm>
            <a:off x="4292798" y="5310902"/>
            <a:ext cx="9953780" cy="981195"/>
          </a:xfrm>
          <a:prstGeom prst="rect">
            <a:avLst/>
          </a:prstGeom>
          <a:noFill/>
          <a:ln/>
        </p:spPr>
        <p:txBody>
          <a:bodyPr wrap="square" rtlCol="0" anchor="t"/>
          <a:lstStyle/>
          <a:p>
            <a:pPr marL="0" indent="0" algn="l">
              <a:lnSpc>
                <a:spcPts val="2273"/>
              </a:lnSpc>
              <a:buNone/>
            </a:pPr>
            <a:r>
              <a:rPr lang="en-US" sz="2800" dirty="0">
                <a:solidFill>
                  <a:srgbClr val="272525"/>
                </a:solidFill>
                <a:latin typeface="+mj-lt"/>
                <a:ea typeface="Eudoxus Sans" pitchFamily="34" charset="-122"/>
                <a:cs typeface="Eudoxus Sans" pitchFamily="34" charset="-120"/>
              </a:rPr>
              <a:t>Kết hợp giữa hạ tầng đám mây công cộng và riêng tư, mang lại sự linh hoạt cho người dùng.</a:t>
            </a:r>
            <a:endParaRPr lang="en-US" sz="2800" dirty="0">
              <a:latin typeface="+mj-lt"/>
            </a:endParaRPr>
          </a:p>
        </p:txBody>
      </p:sp>
      <p:sp>
        <p:nvSpPr>
          <p:cNvPr id="21" name="Shape 18"/>
          <p:cNvSpPr/>
          <p:nvPr/>
        </p:nvSpPr>
        <p:spPr>
          <a:xfrm>
            <a:off x="3503474" y="6617791"/>
            <a:ext cx="631508" cy="36076"/>
          </a:xfrm>
          <a:prstGeom prst="rect">
            <a:avLst/>
          </a:prstGeom>
          <a:solidFill>
            <a:srgbClr val="A1C2F7"/>
          </a:solidFill>
          <a:ln/>
        </p:spPr>
      </p:sp>
      <p:sp>
        <p:nvSpPr>
          <p:cNvPr id="22" name="Shape 19"/>
          <p:cNvSpPr/>
          <p:nvPr/>
        </p:nvSpPr>
        <p:spPr>
          <a:xfrm>
            <a:off x="3097590" y="6432947"/>
            <a:ext cx="405884" cy="405884"/>
          </a:xfrm>
          <a:prstGeom prst="roundRect">
            <a:avLst>
              <a:gd name="adj" fmla="val 20004"/>
            </a:avLst>
          </a:prstGeom>
          <a:solidFill>
            <a:srgbClr val="AFCBF8"/>
          </a:solidFill>
          <a:ln w="11192">
            <a:solidFill>
              <a:srgbClr val="A1C2F7"/>
            </a:solidFill>
            <a:prstDash val="solid"/>
          </a:ln>
        </p:spPr>
      </p:sp>
      <p:sp>
        <p:nvSpPr>
          <p:cNvPr id="23" name="Text 20"/>
          <p:cNvSpPr/>
          <p:nvPr/>
        </p:nvSpPr>
        <p:spPr>
          <a:xfrm>
            <a:off x="3216652" y="6466761"/>
            <a:ext cx="167640" cy="338257"/>
          </a:xfrm>
          <a:prstGeom prst="rect">
            <a:avLst/>
          </a:prstGeom>
          <a:noFill/>
          <a:ln/>
        </p:spPr>
        <p:txBody>
          <a:bodyPr wrap="none" rtlCol="0" anchor="t"/>
          <a:lstStyle/>
          <a:p>
            <a:pPr marL="0" indent="0" algn="ctr">
              <a:lnSpc>
                <a:spcPts val="2664"/>
              </a:lnSpc>
              <a:buNone/>
            </a:pPr>
            <a:r>
              <a:rPr lang="en-US" sz="2131" b="1" dirty="0">
                <a:solidFill>
                  <a:srgbClr val="272525"/>
                </a:solidFill>
                <a:latin typeface="+mj-lt"/>
                <a:ea typeface="p22-mackinac-pro" pitchFamily="34" charset="-122"/>
                <a:cs typeface="Times New Roman" panose="02020603050405020304" pitchFamily="18" charset="0"/>
              </a:rPr>
              <a:t>4</a:t>
            </a:r>
            <a:endParaRPr lang="en-US" sz="2131" dirty="0">
              <a:latin typeface="+mj-lt"/>
            </a:endParaRPr>
          </a:p>
        </p:txBody>
      </p:sp>
      <p:sp>
        <p:nvSpPr>
          <p:cNvPr id="24" name="Text 21"/>
          <p:cNvSpPr/>
          <p:nvPr/>
        </p:nvSpPr>
        <p:spPr>
          <a:xfrm>
            <a:off x="4292798" y="6472476"/>
            <a:ext cx="1804273" cy="281821"/>
          </a:xfrm>
          <a:prstGeom prst="rect">
            <a:avLst/>
          </a:prstGeom>
          <a:noFill/>
          <a:ln/>
        </p:spPr>
        <p:txBody>
          <a:bodyPr wrap="none" rtlCol="0" anchor="t"/>
          <a:lstStyle/>
          <a:p>
            <a:pPr marL="0" indent="0" algn="l">
              <a:lnSpc>
                <a:spcPts val="2220"/>
              </a:lnSpc>
              <a:buNone/>
            </a:pPr>
            <a:r>
              <a:rPr lang="en-US" sz="4400" b="1" dirty="0" err="1">
                <a:solidFill>
                  <a:srgbClr val="272525"/>
                </a:solidFill>
                <a:latin typeface="+mj-lt"/>
                <a:ea typeface="p22-mackinac-pro" pitchFamily="34" charset="-122"/>
                <a:cs typeface="Times New Roman" panose="02020603050405020304" pitchFamily="18" charset="0"/>
              </a:rPr>
              <a:t>Cộng</a:t>
            </a:r>
            <a:r>
              <a:rPr lang="en-US" sz="4400" b="1" dirty="0">
                <a:solidFill>
                  <a:srgbClr val="272525"/>
                </a:solidFill>
                <a:latin typeface="+mj-lt"/>
                <a:ea typeface="p22-mackinac-pro" pitchFamily="34" charset="-122"/>
                <a:cs typeface="Times New Roman" panose="02020603050405020304" pitchFamily="18" charset="0"/>
              </a:rPr>
              <a:t> </a:t>
            </a:r>
            <a:r>
              <a:rPr lang="en-US" sz="4400" b="1" dirty="0" err="1">
                <a:solidFill>
                  <a:srgbClr val="272525"/>
                </a:solidFill>
                <a:latin typeface="+mj-lt"/>
                <a:ea typeface="p22-mackinac-pro" pitchFamily="34" charset="-122"/>
                <a:cs typeface="Times New Roman" panose="02020603050405020304" pitchFamily="18" charset="0"/>
              </a:rPr>
              <a:t>đồng</a:t>
            </a:r>
            <a:r>
              <a:rPr lang="en-US" sz="4400" b="1" dirty="0">
                <a:solidFill>
                  <a:srgbClr val="272525"/>
                </a:solidFill>
                <a:latin typeface="+mj-lt"/>
                <a:ea typeface="p22-mackinac-pro" pitchFamily="34" charset="-122"/>
                <a:cs typeface="Times New Roman" panose="02020603050405020304" pitchFamily="18" charset="0"/>
              </a:rPr>
              <a:t> (</a:t>
            </a:r>
            <a:r>
              <a:rPr lang="en-US" sz="4400" b="1" dirty="0" err="1">
                <a:solidFill>
                  <a:srgbClr val="272525"/>
                </a:solidFill>
                <a:latin typeface="+mj-lt"/>
                <a:ea typeface="p22-mackinac-pro" pitchFamily="34" charset="-122"/>
                <a:cs typeface="Times New Roman" panose="02020603050405020304" pitchFamily="18" charset="0"/>
              </a:rPr>
              <a:t>Communnity</a:t>
            </a:r>
            <a:r>
              <a:rPr lang="en-US" sz="4400" b="1" dirty="0">
                <a:solidFill>
                  <a:srgbClr val="272525"/>
                </a:solidFill>
                <a:latin typeface="+mj-lt"/>
                <a:ea typeface="p22-mackinac-pro" pitchFamily="34" charset="-122"/>
                <a:cs typeface="Times New Roman" panose="02020603050405020304" pitchFamily="18" charset="0"/>
              </a:rPr>
              <a:t> cloud )</a:t>
            </a:r>
            <a:endParaRPr lang="en-US" sz="4400" dirty="0">
              <a:latin typeface="+mj-lt"/>
            </a:endParaRPr>
          </a:p>
        </p:txBody>
      </p:sp>
      <p:sp>
        <p:nvSpPr>
          <p:cNvPr id="25" name="Text 22"/>
          <p:cNvSpPr/>
          <p:nvPr/>
        </p:nvSpPr>
        <p:spPr>
          <a:xfrm>
            <a:off x="4292798" y="6934676"/>
            <a:ext cx="10389989" cy="728188"/>
          </a:xfrm>
          <a:prstGeom prst="rect">
            <a:avLst/>
          </a:prstGeom>
          <a:noFill/>
          <a:ln/>
        </p:spPr>
        <p:txBody>
          <a:bodyPr wrap="none" rtlCol="0" anchor="t"/>
          <a:lstStyle/>
          <a:p>
            <a:pPr marL="0" indent="0" algn="l">
              <a:lnSpc>
                <a:spcPts val="2273"/>
              </a:lnSpc>
              <a:buNone/>
            </a:pPr>
            <a:r>
              <a:rPr lang="en-US" sz="2800" dirty="0">
                <a:solidFill>
                  <a:srgbClr val="272525"/>
                </a:solidFill>
                <a:latin typeface="+mj-lt"/>
                <a:ea typeface="Eudoxus Sans" pitchFamily="34" charset="-122"/>
                <a:cs typeface="Eudoxus Sans" pitchFamily="34" charset="-120"/>
              </a:rPr>
              <a:t>Người dùng chia sẻ hạ tầng đám mây với một </a:t>
            </a:r>
            <a:r>
              <a:rPr lang="en-US" sz="2800" dirty="0" err="1">
                <a:solidFill>
                  <a:srgbClr val="272525"/>
                </a:solidFill>
                <a:latin typeface="+mj-lt"/>
                <a:ea typeface="Eudoxus Sans" pitchFamily="34" charset="-122"/>
                <a:cs typeface="Eudoxus Sans" pitchFamily="34" charset="-120"/>
              </a:rPr>
              <a:t>nhóm</a:t>
            </a:r>
            <a:r>
              <a:rPr lang="en-US" sz="2800" dirty="0">
                <a:solidFill>
                  <a:srgbClr val="272525"/>
                </a:solidFill>
                <a:latin typeface="+mj-lt"/>
                <a:ea typeface="Eudoxus Sans" pitchFamily="34" charset="-122"/>
                <a:cs typeface="Eudoxus Sans" pitchFamily="34" charset="-120"/>
              </a:rPr>
              <a:t> </a:t>
            </a:r>
            <a:r>
              <a:rPr lang="en-US" sz="2800" dirty="0" err="1">
                <a:solidFill>
                  <a:srgbClr val="272525"/>
                </a:solidFill>
                <a:latin typeface="+mj-lt"/>
                <a:ea typeface="Eudoxus Sans" pitchFamily="34" charset="-122"/>
                <a:cs typeface="Eudoxus Sans" pitchFamily="34" charset="-120"/>
              </a:rPr>
              <a:t>người</a:t>
            </a:r>
            <a:r>
              <a:rPr lang="en-US" sz="2800" dirty="0">
                <a:solidFill>
                  <a:srgbClr val="272525"/>
                </a:solidFill>
                <a:latin typeface="+mj-lt"/>
                <a:ea typeface="Eudoxus Sans" pitchFamily="34" charset="-122"/>
                <a:cs typeface="Eudoxus Sans" pitchFamily="34" charset="-120"/>
              </a:rPr>
              <a:t> </a:t>
            </a:r>
            <a:r>
              <a:rPr lang="en-US" sz="2800" dirty="0" err="1">
                <a:solidFill>
                  <a:srgbClr val="272525"/>
                </a:solidFill>
                <a:latin typeface="+mj-lt"/>
                <a:ea typeface="Eudoxus Sans" pitchFamily="34" charset="-122"/>
                <a:cs typeface="Eudoxus Sans" pitchFamily="34" charset="-120"/>
              </a:rPr>
              <a:t>có</a:t>
            </a:r>
            <a:r>
              <a:rPr lang="en-US" sz="2800" dirty="0">
                <a:solidFill>
                  <a:srgbClr val="272525"/>
                </a:solidFill>
                <a:latin typeface="+mj-lt"/>
                <a:ea typeface="Eudoxus Sans" pitchFamily="34" charset="-122"/>
                <a:cs typeface="Eudoxus Sans" pitchFamily="34" charset="-120"/>
              </a:rPr>
              <a:t> </a:t>
            </a:r>
            <a:r>
              <a:rPr lang="en-US" sz="2800" dirty="0" err="1">
                <a:solidFill>
                  <a:srgbClr val="272525"/>
                </a:solidFill>
                <a:latin typeface="+mj-lt"/>
                <a:ea typeface="Eudoxus Sans" pitchFamily="34" charset="-122"/>
                <a:cs typeface="Eudoxus Sans" pitchFamily="34" charset="-120"/>
              </a:rPr>
              <a:t>mục</a:t>
            </a:r>
            <a:endParaRPr lang="en-US" sz="2800" dirty="0">
              <a:solidFill>
                <a:srgbClr val="272525"/>
              </a:solidFill>
              <a:latin typeface="+mj-lt"/>
              <a:ea typeface="Eudoxus Sans" pitchFamily="34" charset="-122"/>
              <a:cs typeface="Eudoxus Sans" pitchFamily="34" charset="-120"/>
            </a:endParaRPr>
          </a:p>
          <a:p>
            <a:pPr marL="0" indent="0" algn="l">
              <a:lnSpc>
                <a:spcPts val="2273"/>
              </a:lnSpc>
              <a:buNone/>
            </a:pPr>
            <a:r>
              <a:rPr lang="en-US" sz="2800" dirty="0">
                <a:solidFill>
                  <a:srgbClr val="272525"/>
                </a:solidFill>
                <a:latin typeface="+mj-lt"/>
                <a:ea typeface="Eudoxus Sans" pitchFamily="34" charset="-122"/>
                <a:cs typeface="Eudoxus Sans" pitchFamily="34" charset="-120"/>
              </a:rPr>
              <a:t> tiêu chung.</a:t>
            </a:r>
            <a:endParaRPr lang="en-US" sz="28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arn(inVertic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arn(inVertic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arn(inVertical)">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arn(inVertic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down)">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P spid="18" grpId="0" animBg="1"/>
      <p:bldP spid="19" grpId="0" animBg="1"/>
      <p:bldP spid="20" grpId="0" animBg="1"/>
      <p:bldP spid="23"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056335"/>
            <a:ext cx="10673296" cy="1058465"/>
          </a:xfrm>
          <a:prstGeom prst="rect">
            <a:avLst/>
          </a:prstGeom>
          <a:noFill/>
          <a:ln/>
        </p:spPr>
        <p:txBody>
          <a:bodyPr wrap="none" rtlCol="0" anchor="t"/>
          <a:lstStyle/>
          <a:p>
            <a:pPr marL="0" indent="0">
              <a:lnSpc>
                <a:spcPts val="5468"/>
              </a:lnSpc>
              <a:buNone/>
            </a:pPr>
            <a:r>
              <a:rPr lang="en-US" sz="6000" b="1" dirty="0">
                <a:solidFill>
                  <a:srgbClr val="000000"/>
                </a:solidFill>
                <a:latin typeface="Times New Roman" panose="02020603050405020304" pitchFamily="18" charset="0"/>
                <a:ea typeface="p22-mackinac-pro" pitchFamily="34" charset="-122"/>
                <a:cs typeface="Times New Roman" panose="02020603050405020304" pitchFamily="18" charset="0"/>
              </a:rPr>
              <a:t>Lợi ích của điện toán đám mây.</a:t>
            </a:r>
            <a:endParaRPr lang="en-US" sz="6000" dirty="0">
              <a:latin typeface="Times New Roman" panose="02020603050405020304" pitchFamily="18" charset="0"/>
              <a:cs typeface="Times New Roman" panose="02020603050405020304" pitchFamily="18" charset="0"/>
            </a:endParaRPr>
          </a:p>
        </p:txBody>
      </p:sp>
      <p:sp>
        <p:nvSpPr>
          <p:cNvPr id="6" name="Text 2"/>
          <p:cNvSpPr/>
          <p:nvPr/>
        </p:nvSpPr>
        <p:spPr>
          <a:xfrm>
            <a:off x="742278" y="4254648"/>
            <a:ext cx="11850129" cy="438795"/>
          </a:xfrm>
          <a:prstGeom prst="rect">
            <a:avLst/>
          </a:prstGeom>
          <a:noFill/>
          <a:ln/>
        </p:spPr>
        <p:txBody>
          <a:bodyPr wrap="none" rtlCol="0" anchor="t"/>
          <a:lstStyle/>
          <a:p>
            <a:pPr marL="342900" indent="-342900" algn="l">
              <a:lnSpc>
                <a:spcPts val="2799"/>
              </a:lnSpc>
              <a:buSzPct val="100000"/>
              <a:buChar char="•"/>
            </a:pPr>
            <a:r>
              <a:rPr lang="en-US" sz="4800" dirty="0">
                <a:solidFill>
                  <a:srgbClr val="272525"/>
                </a:solidFill>
                <a:latin typeface="Times New Roman" panose="02020603050405020304" pitchFamily="18" charset="0"/>
                <a:ea typeface="Eudoxus Sans" pitchFamily="34" charset="-122"/>
                <a:cs typeface="Times New Roman" panose="02020603050405020304" pitchFamily="18" charset="0"/>
              </a:rPr>
              <a:t>Tốc độ và đổi mới </a:t>
            </a:r>
            <a:endParaRPr lang="en-US" sz="4800" dirty="0">
              <a:latin typeface="Times New Roman" panose="02020603050405020304" pitchFamily="18" charset="0"/>
              <a:cs typeface="Times New Roman" panose="02020603050405020304" pitchFamily="18" charset="0"/>
            </a:endParaRPr>
          </a:p>
        </p:txBody>
      </p:sp>
      <p:sp>
        <p:nvSpPr>
          <p:cNvPr id="7" name="Text 3"/>
          <p:cNvSpPr/>
          <p:nvPr/>
        </p:nvSpPr>
        <p:spPr>
          <a:xfrm>
            <a:off x="742278" y="4904420"/>
            <a:ext cx="11850129" cy="578645"/>
          </a:xfrm>
          <a:prstGeom prst="rect">
            <a:avLst/>
          </a:prstGeom>
          <a:noFill/>
          <a:ln/>
        </p:spPr>
        <p:txBody>
          <a:bodyPr wrap="none" rtlCol="0" anchor="t"/>
          <a:lstStyle/>
          <a:p>
            <a:pPr marL="342900" indent="-342900" algn="l">
              <a:lnSpc>
                <a:spcPts val="2799"/>
              </a:lnSpc>
              <a:buSzPct val="100000"/>
              <a:buChar char="•"/>
            </a:pPr>
            <a:r>
              <a:rPr lang="en-US" sz="4800" dirty="0">
                <a:solidFill>
                  <a:srgbClr val="272525"/>
                </a:solidFill>
                <a:latin typeface="Times New Roman" panose="02020603050405020304" pitchFamily="18" charset="0"/>
                <a:ea typeface="Eudoxus Sans" pitchFamily="34" charset="-122"/>
                <a:cs typeface="Times New Roman" panose="02020603050405020304" pitchFamily="18" charset="0"/>
              </a:rPr>
              <a:t>Quy mô linh hoạt</a:t>
            </a:r>
            <a:endParaRPr lang="en-US" sz="4800" dirty="0">
              <a:latin typeface="Times New Roman" panose="02020603050405020304" pitchFamily="18" charset="0"/>
              <a:cs typeface="Times New Roman" panose="02020603050405020304" pitchFamily="18" charset="0"/>
            </a:endParaRPr>
          </a:p>
        </p:txBody>
      </p:sp>
      <p:sp>
        <p:nvSpPr>
          <p:cNvPr id="8" name="Text 4"/>
          <p:cNvSpPr/>
          <p:nvPr/>
        </p:nvSpPr>
        <p:spPr>
          <a:xfrm>
            <a:off x="742278" y="5751909"/>
            <a:ext cx="11850129" cy="864043"/>
          </a:xfrm>
          <a:prstGeom prst="rect">
            <a:avLst/>
          </a:prstGeom>
          <a:noFill/>
          <a:ln/>
        </p:spPr>
        <p:txBody>
          <a:bodyPr wrap="none" rtlCol="0" anchor="t"/>
          <a:lstStyle/>
          <a:p>
            <a:pPr marL="342900" indent="-342900" algn="l">
              <a:lnSpc>
                <a:spcPts val="2799"/>
              </a:lnSpc>
              <a:buSzPct val="100000"/>
              <a:buChar char="•"/>
            </a:pPr>
            <a:r>
              <a:rPr lang="en-US" sz="4800" dirty="0">
                <a:solidFill>
                  <a:srgbClr val="272525"/>
                </a:solidFill>
                <a:latin typeface="Times New Roman" panose="02020603050405020304" pitchFamily="18" charset="0"/>
                <a:ea typeface="Eudoxus Sans" pitchFamily="34" charset="-122"/>
                <a:cs typeface="Times New Roman" panose="02020603050405020304" pitchFamily="18" charset="0"/>
              </a:rPr>
              <a:t>Tiết kiệm chi phí</a:t>
            </a:r>
            <a:endParaRPr lang="en-US" sz="4800" dirty="0">
              <a:latin typeface="Times New Roman" panose="02020603050405020304" pitchFamily="18" charset="0"/>
              <a:cs typeface="Times New Roman" panose="02020603050405020304" pitchFamily="18" charset="0"/>
            </a:endParaRPr>
          </a:p>
        </p:txBody>
      </p:sp>
      <p:sp>
        <p:nvSpPr>
          <p:cNvPr id="9" name="Text 5"/>
          <p:cNvSpPr/>
          <p:nvPr/>
        </p:nvSpPr>
        <p:spPr>
          <a:xfrm>
            <a:off x="742278" y="6615953"/>
            <a:ext cx="13264178" cy="1355464"/>
          </a:xfrm>
          <a:prstGeom prst="rect">
            <a:avLst/>
          </a:prstGeom>
          <a:noFill/>
          <a:ln/>
        </p:spPr>
        <p:txBody>
          <a:bodyPr wrap="none" rtlCol="0" anchor="t"/>
          <a:lstStyle/>
          <a:p>
            <a:pPr marL="342900" indent="-342900" algn="l">
              <a:lnSpc>
                <a:spcPts val="2799"/>
              </a:lnSpc>
              <a:buSzPct val="100000"/>
              <a:buChar char="•"/>
            </a:pPr>
            <a:r>
              <a:rPr lang="en-US" sz="4800" dirty="0">
                <a:solidFill>
                  <a:srgbClr val="272525"/>
                </a:solidFill>
                <a:latin typeface="Times New Roman" panose="02020603050405020304" pitchFamily="18" charset="0"/>
                <a:ea typeface="Eudoxus Sans" pitchFamily="34" charset="-122"/>
                <a:cs typeface="Times New Roman" panose="02020603050405020304" pitchFamily="18" charset="0"/>
              </a:rPr>
              <a:t>Triển khai toàn cầu nhanh chóng </a:t>
            </a:r>
            <a:endParaRPr lang="en-US" sz="4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914401"/>
            <a:ext cx="4443889" cy="1097280"/>
          </a:xfrm>
          <a:prstGeom prst="rect">
            <a:avLst/>
          </a:prstGeom>
          <a:noFill/>
          <a:ln/>
        </p:spPr>
        <p:txBody>
          <a:bodyPr wrap="none" rtlCol="0" anchor="t"/>
          <a:lstStyle/>
          <a:p>
            <a:pPr marL="0" indent="0">
              <a:lnSpc>
                <a:spcPts val="5468"/>
              </a:lnSpc>
              <a:buNone/>
            </a:pPr>
            <a:r>
              <a:rPr lang="en-US" sz="8800" b="1" dirty="0">
                <a:solidFill>
                  <a:srgbClr val="000000"/>
                </a:solidFill>
                <a:latin typeface="Times New Roman" panose="02020603050405020304" pitchFamily="18" charset="0"/>
                <a:ea typeface="p22-mackinac-pro" pitchFamily="34" charset="-122"/>
                <a:cs typeface="Times New Roman" panose="02020603050405020304" pitchFamily="18" charset="0"/>
              </a:rPr>
              <a:t>Azure</a:t>
            </a:r>
            <a:endParaRPr lang="en-US" sz="8800" dirty="0">
              <a:latin typeface="Times New Roman" panose="02020603050405020304" pitchFamily="18" charset="0"/>
              <a:cs typeface="Times New Roman" panose="02020603050405020304" pitchFamily="18" charset="0"/>
            </a:endParaRPr>
          </a:p>
        </p:txBody>
      </p:sp>
      <p:sp>
        <p:nvSpPr>
          <p:cNvPr id="6" name="Text 2"/>
          <p:cNvSpPr/>
          <p:nvPr/>
        </p:nvSpPr>
        <p:spPr>
          <a:xfrm>
            <a:off x="6319599" y="1775012"/>
            <a:ext cx="7477601" cy="6454587"/>
          </a:xfrm>
          <a:prstGeom prst="rect">
            <a:avLst/>
          </a:prstGeom>
          <a:noFill/>
          <a:ln/>
        </p:spPr>
        <p:txBody>
          <a:bodyPr wrap="square" rtlCol="0" anchor="t"/>
          <a:lstStyle/>
          <a:p>
            <a:pPr marL="0" indent="0">
              <a:buNone/>
            </a:pPr>
            <a:r>
              <a:rPr lang="en-US" sz="4000" dirty="0">
                <a:solidFill>
                  <a:srgbClr val="272525"/>
                </a:solidFill>
                <a:latin typeface="Times New Roman" panose="02020603050405020304" pitchFamily="18" charset="0"/>
                <a:ea typeface="Eudoxus Sans" pitchFamily="34" charset="-122"/>
                <a:cs typeface="Times New Roman" panose="02020603050405020304" pitchFamily="18" charset="0"/>
              </a:rPr>
              <a:t>Azure là một giải </a:t>
            </a:r>
            <a:r>
              <a:rPr lang="en-US" sz="4000" dirty="0" err="1">
                <a:solidFill>
                  <a:srgbClr val="272525"/>
                </a:solidFill>
                <a:latin typeface="Times New Roman" panose="02020603050405020304" pitchFamily="18" charset="0"/>
                <a:ea typeface="Eudoxus Sans" pitchFamily="34" charset="-122"/>
                <a:cs typeface="Times New Roman" panose="02020603050405020304" pitchFamily="18" charset="0"/>
              </a:rPr>
              <a:t>pháp</a:t>
            </a:r>
            <a:r>
              <a:rPr lang="en-US" sz="4000" dirty="0">
                <a:solidFill>
                  <a:srgbClr val="272525"/>
                </a:solidFill>
                <a:latin typeface="Times New Roman" panose="02020603050405020304" pitchFamily="18" charset="0"/>
                <a:ea typeface="Eudoxus Sans" pitchFamily="34" charset="-122"/>
                <a:cs typeface="Times New Roman" panose="02020603050405020304" pitchFamily="18" charset="0"/>
              </a:rPr>
              <a:t> cloud</a:t>
            </a:r>
          </a:p>
          <a:p>
            <a:pPr marL="0" indent="0">
              <a:buNone/>
            </a:pPr>
            <a:r>
              <a:rPr lang="en-US" sz="4000" dirty="0">
                <a:solidFill>
                  <a:srgbClr val="272525"/>
                </a:solidFill>
                <a:latin typeface="Times New Roman" panose="02020603050405020304" pitchFamily="18" charset="0"/>
                <a:ea typeface="Eudoxus Sans" pitchFamily="34" charset="-122"/>
                <a:cs typeface="Times New Roman" panose="02020603050405020304" pitchFamily="18" charset="0"/>
              </a:rPr>
              <a:t> tích hợp toàn diện </a:t>
            </a:r>
            <a:r>
              <a:rPr lang="en-US" sz="4000" dirty="0" err="1">
                <a:solidFill>
                  <a:srgbClr val="272525"/>
                </a:solidFill>
                <a:latin typeface="Times New Roman" panose="02020603050405020304" pitchFamily="18" charset="0"/>
                <a:ea typeface="Eudoxus Sans" pitchFamily="34" charset="-122"/>
                <a:cs typeface="Times New Roman" panose="02020603050405020304" pitchFamily="18" charset="0"/>
              </a:rPr>
              <a:t>được</a:t>
            </a:r>
            <a:r>
              <a:rPr lang="en-US" sz="4000" dirty="0">
                <a:solidFill>
                  <a:srgbClr val="272525"/>
                </a:solidFill>
                <a:latin typeface="Times New Roman" panose="02020603050405020304" pitchFamily="18" charset="0"/>
                <a:ea typeface="Eudoxus Sans" pitchFamily="34" charset="-122"/>
                <a:cs typeface="Times New Roman" panose="02020603050405020304" pitchFamily="18" charset="0"/>
              </a:rPr>
              <a:t> </a:t>
            </a:r>
            <a:r>
              <a:rPr lang="en-US" sz="4000" dirty="0" err="1">
                <a:solidFill>
                  <a:srgbClr val="272525"/>
                </a:solidFill>
                <a:latin typeface="Times New Roman" panose="02020603050405020304" pitchFamily="18" charset="0"/>
                <a:ea typeface="Eudoxus Sans" pitchFamily="34" charset="-122"/>
                <a:cs typeface="Times New Roman" panose="02020603050405020304" pitchFamily="18" charset="0"/>
              </a:rPr>
              <a:t>sử</a:t>
            </a:r>
            <a:endParaRPr lang="en-US" sz="4000" dirty="0">
              <a:solidFill>
                <a:srgbClr val="272525"/>
              </a:solidFill>
              <a:latin typeface="Times New Roman" panose="02020603050405020304" pitchFamily="18" charset="0"/>
              <a:ea typeface="Eudoxus Sans" pitchFamily="34" charset="-122"/>
              <a:cs typeface="Times New Roman" panose="02020603050405020304" pitchFamily="18" charset="0"/>
            </a:endParaRPr>
          </a:p>
          <a:p>
            <a:pPr marL="0" indent="0">
              <a:buNone/>
            </a:pPr>
            <a:r>
              <a:rPr lang="en-US" sz="4000" dirty="0">
                <a:solidFill>
                  <a:srgbClr val="272525"/>
                </a:solidFill>
                <a:latin typeface="Times New Roman" panose="02020603050405020304" pitchFamily="18" charset="0"/>
                <a:ea typeface="Eudoxus Sans" pitchFamily="34" charset="-122"/>
                <a:cs typeface="Times New Roman" panose="02020603050405020304" pitchFamily="18" charset="0"/>
              </a:rPr>
              <a:t> dụng để xây dựng, triển </a:t>
            </a:r>
            <a:r>
              <a:rPr lang="en-US" sz="4000" dirty="0" err="1">
                <a:solidFill>
                  <a:srgbClr val="272525"/>
                </a:solidFill>
                <a:latin typeface="Times New Roman" panose="02020603050405020304" pitchFamily="18" charset="0"/>
                <a:ea typeface="Eudoxus Sans" pitchFamily="34" charset="-122"/>
                <a:cs typeface="Times New Roman" panose="02020603050405020304" pitchFamily="18" charset="0"/>
              </a:rPr>
              <a:t>khai</a:t>
            </a:r>
            <a:r>
              <a:rPr lang="en-US" sz="4000" dirty="0">
                <a:solidFill>
                  <a:srgbClr val="272525"/>
                </a:solidFill>
                <a:latin typeface="Times New Roman" panose="02020603050405020304" pitchFamily="18" charset="0"/>
                <a:ea typeface="Eudoxus Sans" pitchFamily="34" charset="-122"/>
                <a:cs typeface="Times New Roman" panose="02020603050405020304" pitchFamily="18" charset="0"/>
              </a:rPr>
              <a:t> </a:t>
            </a:r>
            <a:r>
              <a:rPr lang="en-US" sz="4000" dirty="0" err="1">
                <a:solidFill>
                  <a:srgbClr val="272525"/>
                </a:solidFill>
                <a:latin typeface="Times New Roman" panose="02020603050405020304" pitchFamily="18" charset="0"/>
                <a:ea typeface="Eudoxus Sans" pitchFamily="34" charset="-122"/>
                <a:cs typeface="Times New Roman" panose="02020603050405020304" pitchFamily="18" charset="0"/>
              </a:rPr>
              <a:t>và</a:t>
            </a:r>
            <a:endParaRPr lang="en-US" sz="4000" dirty="0">
              <a:solidFill>
                <a:srgbClr val="272525"/>
              </a:solidFill>
              <a:latin typeface="Times New Roman" panose="02020603050405020304" pitchFamily="18" charset="0"/>
              <a:ea typeface="Eudoxus Sans" pitchFamily="34" charset="-122"/>
              <a:cs typeface="Times New Roman" panose="02020603050405020304" pitchFamily="18" charset="0"/>
            </a:endParaRPr>
          </a:p>
          <a:p>
            <a:pPr marL="0" indent="0">
              <a:buNone/>
            </a:pPr>
            <a:r>
              <a:rPr lang="en-US" sz="4000" dirty="0">
                <a:solidFill>
                  <a:srgbClr val="272525"/>
                </a:solidFill>
                <a:latin typeface="Times New Roman" panose="02020603050405020304" pitchFamily="18" charset="0"/>
                <a:ea typeface="Eudoxus Sans" pitchFamily="34" charset="-122"/>
                <a:cs typeface="Times New Roman" panose="02020603050405020304" pitchFamily="18" charset="0"/>
              </a:rPr>
              <a:t> quản lí các ứng dụng thông qua mạng lưới trung tâm </a:t>
            </a:r>
            <a:r>
              <a:rPr lang="en-US" sz="4000" dirty="0" err="1">
                <a:solidFill>
                  <a:srgbClr val="272525"/>
                </a:solidFill>
                <a:latin typeface="Times New Roman" panose="02020603050405020304" pitchFamily="18" charset="0"/>
                <a:ea typeface="Eudoxus Sans" pitchFamily="34" charset="-122"/>
                <a:cs typeface="Times New Roman" panose="02020603050405020304" pitchFamily="18" charset="0"/>
              </a:rPr>
              <a:t>dữ</a:t>
            </a:r>
            <a:r>
              <a:rPr lang="en-US" sz="4000" dirty="0">
                <a:solidFill>
                  <a:srgbClr val="272525"/>
                </a:solidFill>
                <a:latin typeface="Times New Roman" panose="02020603050405020304" pitchFamily="18" charset="0"/>
                <a:ea typeface="Eudoxus Sans" pitchFamily="34" charset="-122"/>
                <a:cs typeface="Times New Roman" panose="02020603050405020304" pitchFamily="18" charset="0"/>
              </a:rPr>
              <a:t> </a:t>
            </a:r>
            <a:r>
              <a:rPr lang="en-US" sz="4000" dirty="0" err="1">
                <a:solidFill>
                  <a:srgbClr val="272525"/>
                </a:solidFill>
                <a:latin typeface="Times New Roman" panose="02020603050405020304" pitchFamily="18" charset="0"/>
                <a:ea typeface="Eudoxus Sans" pitchFamily="34" charset="-122"/>
                <a:cs typeface="Times New Roman" panose="02020603050405020304" pitchFamily="18" charset="0"/>
              </a:rPr>
              <a:t>liệu</a:t>
            </a:r>
            <a:endParaRPr lang="en-US" sz="4000" dirty="0">
              <a:solidFill>
                <a:srgbClr val="272525"/>
              </a:solidFill>
              <a:latin typeface="Times New Roman" panose="02020603050405020304" pitchFamily="18" charset="0"/>
              <a:ea typeface="Eudoxus Sans" pitchFamily="34" charset="-122"/>
              <a:cs typeface="Times New Roman" panose="02020603050405020304" pitchFamily="18" charset="0"/>
            </a:endParaRPr>
          </a:p>
          <a:p>
            <a:pPr marL="0" indent="0">
              <a:buNone/>
            </a:pPr>
            <a:r>
              <a:rPr lang="en-US" sz="4000" dirty="0">
                <a:solidFill>
                  <a:srgbClr val="272525"/>
                </a:solidFill>
                <a:latin typeface="Times New Roman" panose="02020603050405020304" pitchFamily="18" charset="0"/>
                <a:ea typeface="Eudoxus Sans" pitchFamily="34" charset="-122"/>
                <a:cs typeface="Times New Roman" panose="02020603050405020304" pitchFamily="18" charset="0"/>
              </a:rPr>
              <a:t> toàn cầu của Microsoft. Các công cụ tích hợp, DevOps và một cộng đồng hỗ trợ bạn xây dựng hiệu quả từ các ứng dụng di động đơn giản đến các giải pháp có quy mô lớn.</a:t>
            </a:r>
            <a:endParaRPr lang="en-US" sz="4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29447"/>
            <a:ext cx="14630400" cy="8229600"/>
          </a:xfrm>
          <a:prstGeom prst="rect">
            <a:avLst/>
          </a:prstGeom>
          <a:solidFill>
            <a:srgbClr val="FFFDFA">
              <a:alpha val="85000"/>
            </a:srgbClr>
          </a:solidFill>
          <a:ln/>
        </p:spPr>
        <p:txBody>
          <a:bodyPr/>
          <a:lstStyle/>
          <a:p>
            <a:endParaRPr lang="vi-VN" dirty="0"/>
          </a:p>
        </p:txBody>
      </p:sp>
      <p:sp>
        <p:nvSpPr>
          <p:cNvPr id="6" name="Text 2"/>
          <p:cNvSpPr/>
          <p:nvPr/>
        </p:nvSpPr>
        <p:spPr>
          <a:xfrm>
            <a:off x="1183342" y="1258645"/>
            <a:ext cx="13135086" cy="2414791"/>
          </a:xfrm>
          <a:prstGeom prst="rect">
            <a:avLst/>
          </a:prstGeom>
          <a:noFill/>
          <a:ln/>
        </p:spPr>
        <p:txBody>
          <a:bodyPr wrap="none" rtlCol="0" anchor="t"/>
          <a:lstStyle/>
          <a:p>
            <a:pPr marL="0" indent="0">
              <a:lnSpc>
                <a:spcPts val="5468"/>
              </a:lnSpc>
              <a:buNone/>
            </a:pPr>
            <a:r>
              <a:rPr lang="en-US" sz="6600" b="1" dirty="0">
                <a:solidFill>
                  <a:srgbClr val="000000"/>
                </a:solidFill>
                <a:latin typeface="Times New Roman" panose="02020603050405020304" pitchFamily="18" charset="0"/>
                <a:ea typeface="p22-mackinac-pro" pitchFamily="34" charset="-122"/>
                <a:cs typeface="Times New Roman" panose="02020603050405020304" pitchFamily="18" charset="0"/>
              </a:rPr>
              <a:t>Azure có những tính năng như</a:t>
            </a:r>
            <a:endParaRPr lang="en-US" sz="6600" dirty="0">
              <a:latin typeface="Times New Roman" panose="02020603050405020304" pitchFamily="18" charset="0"/>
              <a:cs typeface="Times New Roman" panose="02020603050405020304" pitchFamily="18" charset="0"/>
            </a:endParaRPr>
          </a:p>
        </p:txBody>
      </p:sp>
      <p:sp>
        <p:nvSpPr>
          <p:cNvPr id="7" name="Shape 3"/>
          <p:cNvSpPr/>
          <p:nvPr/>
        </p:nvSpPr>
        <p:spPr>
          <a:xfrm>
            <a:off x="2140772" y="3139105"/>
            <a:ext cx="252622" cy="278257"/>
          </a:xfrm>
          <a:prstGeom prst="roundRect">
            <a:avLst>
              <a:gd name="adj" fmla="val 45006"/>
            </a:avLst>
          </a:prstGeom>
          <a:noFill/>
          <a:ln w="27742">
            <a:solidFill>
              <a:srgbClr val="006699"/>
            </a:solidFill>
            <a:prstDash val="solid"/>
          </a:ln>
        </p:spPr>
      </p:sp>
      <p:sp>
        <p:nvSpPr>
          <p:cNvPr id="8" name="Text 4"/>
          <p:cNvSpPr/>
          <p:nvPr/>
        </p:nvSpPr>
        <p:spPr>
          <a:xfrm>
            <a:off x="2393394" y="3205779"/>
            <a:ext cx="10199013" cy="1156314"/>
          </a:xfrm>
          <a:prstGeom prst="rect">
            <a:avLst/>
          </a:prstGeom>
          <a:noFill/>
          <a:ln/>
        </p:spPr>
        <p:txBody>
          <a:bodyPr wrap="none" rtlCol="0" anchor="t"/>
          <a:lstStyle/>
          <a:p>
            <a:pPr marL="0" indent="0" algn="l">
              <a:lnSpc>
                <a:spcPts val="2799"/>
              </a:lnSpc>
              <a:buNone/>
            </a:pPr>
            <a:r>
              <a:rPr lang="en-US" sz="8000" dirty="0">
                <a:solidFill>
                  <a:srgbClr val="272525"/>
                </a:solidFill>
                <a:latin typeface="Times New Roman" panose="02020603050405020304" pitchFamily="18" charset="0"/>
                <a:ea typeface="Eudoxus Sans" pitchFamily="34" charset="-122"/>
                <a:cs typeface="Times New Roman" panose="02020603050405020304" pitchFamily="18" charset="0"/>
              </a:rPr>
              <a:t>Phục hồi sau thảm họa</a:t>
            </a:r>
            <a:endParaRPr lang="en-US" sz="8000" dirty="0">
              <a:latin typeface="Times New Roman" panose="02020603050405020304" pitchFamily="18" charset="0"/>
              <a:cs typeface="Times New Roman" panose="02020603050405020304" pitchFamily="18" charset="0"/>
            </a:endParaRPr>
          </a:p>
        </p:txBody>
      </p:sp>
      <p:sp>
        <p:nvSpPr>
          <p:cNvPr id="9" name="Shape 5"/>
          <p:cNvSpPr/>
          <p:nvPr/>
        </p:nvSpPr>
        <p:spPr>
          <a:xfrm>
            <a:off x="2140772" y="4517469"/>
            <a:ext cx="252622" cy="222171"/>
          </a:xfrm>
          <a:prstGeom prst="roundRect">
            <a:avLst>
              <a:gd name="adj" fmla="val 45006"/>
            </a:avLst>
          </a:prstGeom>
          <a:noFill/>
          <a:ln w="27742">
            <a:solidFill>
              <a:srgbClr val="006699"/>
            </a:solidFill>
            <a:prstDash val="solid"/>
          </a:ln>
        </p:spPr>
      </p:sp>
      <p:sp>
        <p:nvSpPr>
          <p:cNvPr id="10" name="Text 6"/>
          <p:cNvSpPr/>
          <p:nvPr/>
        </p:nvSpPr>
        <p:spPr>
          <a:xfrm>
            <a:off x="2393394" y="4450913"/>
            <a:ext cx="10199013" cy="355402"/>
          </a:xfrm>
          <a:prstGeom prst="rect">
            <a:avLst/>
          </a:prstGeom>
          <a:noFill/>
          <a:ln/>
        </p:spPr>
        <p:txBody>
          <a:bodyPr wrap="none" rtlCol="0" anchor="t"/>
          <a:lstStyle/>
          <a:p>
            <a:pPr marL="0" indent="0" algn="l">
              <a:lnSpc>
                <a:spcPts val="2799"/>
              </a:lnSpc>
              <a:buNone/>
            </a:pPr>
            <a:r>
              <a:rPr lang="en-US" sz="8000" dirty="0">
                <a:solidFill>
                  <a:srgbClr val="272525"/>
                </a:solidFill>
                <a:latin typeface="Times New Roman" panose="02020603050405020304" pitchFamily="18" charset="0"/>
                <a:ea typeface="Eudoxus Sans" pitchFamily="34" charset="-122"/>
                <a:cs typeface="Times New Roman" panose="02020603050405020304" pitchFamily="18" charset="0"/>
              </a:rPr>
              <a:t>Bảo mật</a:t>
            </a:r>
            <a:endParaRPr lang="en-US" sz="8000" dirty="0">
              <a:latin typeface="Times New Roman" panose="02020603050405020304" pitchFamily="18" charset="0"/>
              <a:cs typeface="Times New Roman" panose="02020603050405020304" pitchFamily="18" charset="0"/>
            </a:endParaRPr>
          </a:p>
        </p:txBody>
      </p:sp>
      <p:sp>
        <p:nvSpPr>
          <p:cNvPr id="11" name="Shape 7"/>
          <p:cNvSpPr/>
          <p:nvPr/>
        </p:nvSpPr>
        <p:spPr>
          <a:xfrm>
            <a:off x="2140772" y="5780596"/>
            <a:ext cx="252622" cy="222171"/>
          </a:xfrm>
          <a:prstGeom prst="roundRect">
            <a:avLst>
              <a:gd name="adj" fmla="val 45006"/>
            </a:avLst>
          </a:prstGeom>
          <a:noFill/>
          <a:ln w="27742">
            <a:solidFill>
              <a:srgbClr val="006699"/>
            </a:solidFill>
            <a:prstDash val="solid"/>
          </a:ln>
        </p:spPr>
      </p:sp>
      <p:sp>
        <p:nvSpPr>
          <p:cNvPr id="12" name="Text 8"/>
          <p:cNvSpPr/>
          <p:nvPr/>
        </p:nvSpPr>
        <p:spPr>
          <a:xfrm>
            <a:off x="2393394" y="5620570"/>
            <a:ext cx="10199013" cy="1479476"/>
          </a:xfrm>
          <a:prstGeom prst="rect">
            <a:avLst/>
          </a:prstGeom>
          <a:noFill/>
          <a:ln/>
        </p:spPr>
        <p:txBody>
          <a:bodyPr wrap="none" rtlCol="0" anchor="t"/>
          <a:lstStyle/>
          <a:p>
            <a:pPr marL="0" indent="0" algn="l">
              <a:lnSpc>
                <a:spcPts val="2799"/>
              </a:lnSpc>
              <a:buNone/>
            </a:pPr>
            <a:r>
              <a:rPr lang="en-US" sz="8000" dirty="0">
                <a:solidFill>
                  <a:srgbClr val="272525"/>
                </a:solidFill>
                <a:latin typeface="Times New Roman" panose="02020603050405020304" pitchFamily="18" charset="0"/>
                <a:ea typeface="Eudoxus Sans" pitchFamily="34" charset="-122"/>
                <a:cs typeface="Times New Roman" panose="02020603050405020304" pitchFamily="18" charset="0"/>
              </a:rPr>
              <a:t>Tính </a:t>
            </a:r>
            <a:r>
              <a:rPr lang="en-US" sz="8000" dirty="0" err="1">
                <a:solidFill>
                  <a:srgbClr val="272525"/>
                </a:solidFill>
                <a:latin typeface="Times New Roman" panose="02020603050405020304" pitchFamily="18" charset="0"/>
                <a:ea typeface="Eudoxus Sans" pitchFamily="34" charset="-122"/>
                <a:cs typeface="Times New Roman" panose="02020603050405020304" pitchFamily="18" charset="0"/>
              </a:rPr>
              <a:t>linh</a:t>
            </a:r>
            <a:r>
              <a:rPr lang="en-US" sz="8000" dirty="0">
                <a:solidFill>
                  <a:srgbClr val="272525"/>
                </a:solidFill>
                <a:latin typeface="Times New Roman" panose="02020603050405020304" pitchFamily="18" charset="0"/>
                <a:ea typeface="Eudoxus Sans" pitchFamily="34" charset="-122"/>
                <a:cs typeface="Times New Roman" panose="02020603050405020304" pitchFamily="18" charset="0"/>
              </a:rPr>
              <a:t> </a:t>
            </a:r>
            <a:r>
              <a:rPr lang="en-US" sz="8000" dirty="0" err="1">
                <a:solidFill>
                  <a:srgbClr val="272525"/>
                </a:solidFill>
                <a:latin typeface="Times New Roman" panose="02020603050405020304" pitchFamily="18" charset="0"/>
                <a:ea typeface="Eudoxus Sans" pitchFamily="34" charset="-122"/>
                <a:cs typeface="Times New Roman" panose="02020603050405020304" pitchFamily="18" charset="0"/>
              </a:rPr>
              <a:t>hoạt</a:t>
            </a:r>
            <a:endParaRPr lang="en-US" sz="8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alpha val="75000"/>
            </a:srgbClr>
          </a:solidFill>
          <a:ln w="11430">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DFA">
              <a:alpha val="85000"/>
            </a:srgbClr>
          </a:solidFill>
          <a:ln/>
        </p:spPr>
        <p:txBody>
          <a:bodyPr/>
          <a:lstStyle/>
          <a:p>
            <a:endParaRPr lang="vi-VN" dirty="0">
              <a:latin typeface="Times New Roman" panose="02020603050405020304" pitchFamily="18" charset="0"/>
              <a:cs typeface="Times New Roman" panose="02020603050405020304" pitchFamily="18" charset="0"/>
            </a:endParaRPr>
          </a:p>
        </p:txBody>
      </p:sp>
      <p:sp>
        <p:nvSpPr>
          <p:cNvPr id="6" name="Text 2"/>
          <p:cNvSpPr/>
          <p:nvPr/>
        </p:nvSpPr>
        <p:spPr>
          <a:xfrm>
            <a:off x="2967871" y="504468"/>
            <a:ext cx="7421880" cy="572095"/>
          </a:xfrm>
          <a:prstGeom prst="rect">
            <a:avLst/>
          </a:prstGeom>
          <a:noFill/>
          <a:ln/>
        </p:spPr>
        <p:txBody>
          <a:bodyPr wrap="none" rtlCol="0" anchor="t"/>
          <a:lstStyle/>
          <a:p>
            <a:pPr marL="0" indent="0">
              <a:lnSpc>
                <a:spcPts val="4504"/>
              </a:lnSpc>
              <a:buNone/>
            </a:pPr>
            <a:r>
              <a:rPr lang="en-US" sz="4400" b="1" dirty="0">
                <a:solidFill>
                  <a:srgbClr val="000000"/>
                </a:solidFill>
                <a:latin typeface="Times New Roman" panose="02020603050405020304" pitchFamily="18" charset="0"/>
                <a:ea typeface="p22-mackinac-pro" pitchFamily="34" charset="-122"/>
                <a:cs typeface="Times New Roman" panose="02020603050405020304" pitchFamily="18" charset="0"/>
              </a:rPr>
              <a:t>Các loại hình dịch vụ trong Azure</a:t>
            </a:r>
            <a:endParaRPr lang="en-US" sz="4400" dirty="0">
              <a:latin typeface="Times New Roman" panose="02020603050405020304" pitchFamily="18" charset="0"/>
              <a:cs typeface="Times New Roman" panose="02020603050405020304" pitchFamily="18" charset="0"/>
            </a:endParaRPr>
          </a:p>
        </p:txBody>
      </p:sp>
      <p:sp>
        <p:nvSpPr>
          <p:cNvPr id="7" name="Text 3"/>
          <p:cNvSpPr/>
          <p:nvPr/>
        </p:nvSpPr>
        <p:spPr>
          <a:xfrm>
            <a:off x="2967871" y="1351121"/>
            <a:ext cx="8694658" cy="292775"/>
          </a:xfrm>
          <a:prstGeom prst="rect">
            <a:avLst/>
          </a:prstGeom>
          <a:noFill/>
          <a:ln/>
        </p:spPr>
        <p:txBody>
          <a:bodyPr wrap="none" rtlCol="0" anchor="t"/>
          <a:lstStyle/>
          <a:p>
            <a:pPr marL="0" indent="0">
              <a:lnSpc>
                <a:spcPts val="2306"/>
              </a:lnSpc>
              <a:buNone/>
            </a:pPr>
            <a:r>
              <a:rPr lang="en-US" sz="3200" dirty="0">
                <a:solidFill>
                  <a:srgbClr val="272525"/>
                </a:solidFill>
                <a:latin typeface="Times New Roman" panose="02020603050405020304" pitchFamily="18" charset="0"/>
                <a:ea typeface="Eudoxus Sans" pitchFamily="34" charset="-122"/>
                <a:cs typeface="Times New Roman" panose="02020603050405020304" pitchFamily="18" charset="0"/>
              </a:rPr>
              <a:t>Dưới đây là các loại hình dịch vụ được cung cấp trong Azure:</a:t>
            </a:r>
            <a:endParaRPr lang="en-US" sz="3200" dirty="0">
              <a:latin typeface="Times New Roman" panose="02020603050405020304" pitchFamily="18" charset="0"/>
              <a:cs typeface="Times New Roman" panose="02020603050405020304" pitchFamily="18" charset="0"/>
            </a:endParaRPr>
          </a:p>
        </p:txBody>
      </p:sp>
      <p:sp>
        <p:nvSpPr>
          <p:cNvPr id="8" name="Shape 4"/>
          <p:cNvSpPr/>
          <p:nvPr/>
        </p:nvSpPr>
        <p:spPr>
          <a:xfrm>
            <a:off x="7296983" y="1849755"/>
            <a:ext cx="36552" cy="5875258"/>
          </a:xfrm>
          <a:prstGeom prst="rect">
            <a:avLst/>
          </a:prstGeom>
          <a:solidFill>
            <a:srgbClr val="A1C2F7"/>
          </a:solidFill>
          <a:ln/>
        </p:spPr>
      </p:sp>
      <p:sp>
        <p:nvSpPr>
          <p:cNvPr id="9" name="Shape 5"/>
          <p:cNvSpPr/>
          <p:nvPr/>
        </p:nvSpPr>
        <p:spPr>
          <a:xfrm>
            <a:off x="7521119" y="2180332"/>
            <a:ext cx="640556" cy="36552"/>
          </a:xfrm>
          <a:prstGeom prst="rect">
            <a:avLst/>
          </a:prstGeom>
          <a:solidFill>
            <a:srgbClr val="A1C2F7"/>
          </a:solidFill>
          <a:ln/>
        </p:spPr>
      </p:sp>
      <p:sp>
        <p:nvSpPr>
          <p:cNvPr id="10" name="Shape 6"/>
          <p:cNvSpPr/>
          <p:nvPr/>
        </p:nvSpPr>
        <p:spPr>
          <a:xfrm>
            <a:off x="7109281" y="1992749"/>
            <a:ext cx="411837" cy="411837"/>
          </a:xfrm>
          <a:prstGeom prst="roundRect">
            <a:avLst>
              <a:gd name="adj" fmla="val 20001"/>
            </a:avLst>
          </a:prstGeom>
          <a:solidFill>
            <a:srgbClr val="AFCBF8"/>
          </a:solidFill>
          <a:ln w="11430">
            <a:solidFill>
              <a:srgbClr val="A1C2F7"/>
            </a:solidFill>
            <a:prstDash val="solid"/>
          </a:ln>
        </p:spPr>
      </p:sp>
      <p:sp>
        <p:nvSpPr>
          <p:cNvPr id="11" name="Text 7"/>
          <p:cNvSpPr/>
          <p:nvPr/>
        </p:nvSpPr>
        <p:spPr>
          <a:xfrm>
            <a:off x="7257990" y="2027039"/>
            <a:ext cx="114300" cy="343138"/>
          </a:xfrm>
          <a:prstGeom prst="rect">
            <a:avLst/>
          </a:prstGeom>
          <a:noFill/>
          <a:ln/>
        </p:spPr>
        <p:txBody>
          <a:bodyPr wrap="none" rtlCol="0" anchor="t"/>
          <a:lstStyle/>
          <a:p>
            <a:pPr marL="0" indent="0" algn="ctr">
              <a:lnSpc>
                <a:spcPts val="2702"/>
              </a:lnSpc>
              <a:buNone/>
            </a:pPr>
            <a:r>
              <a:rPr lang="en-US" sz="2162" b="1" dirty="0">
                <a:solidFill>
                  <a:srgbClr val="272525"/>
                </a:solidFill>
                <a:latin typeface="Times New Roman" panose="02020603050405020304" pitchFamily="18" charset="0"/>
                <a:ea typeface="p22-mackinac-pro" pitchFamily="34" charset="-122"/>
                <a:cs typeface="Times New Roman" panose="02020603050405020304" pitchFamily="18" charset="0"/>
              </a:rPr>
              <a:t>1</a:t>
            </a:r>
            <a:endParaRPr lang="en-US" sz="2162" dirty="0">
              <a:latin typeface="Times New Roman" panose="02020603050405020304" pitchFamily="18" charset="0"/>
              <a:cs typeface="Times New Roman" panose="02020603050405020304" pitchFamily="18" charset="0"/>
            </a:endParaRPr>
          </a:p>
        </p:txBody>
      </p:sp>
      <p:sp>
        <p:nvSpPr>
          <p:cNvPr id="12" name="Text 8"/>
          <p:cNvSpPr/>
          <p:nvPr/>
        </p:nvSpPr>
        <p:spPr>
          <a:xfrm>
            <a:off x="8321873" y="2032754"/>
            <a:ext cx="1935480" cy="285988"/>
          </a:xfrm>
          <a:prstGeom prst="rect">
            <a:avLst/>
          </a:prstGeom>
          <a:noFill/>
          <a:ln/>
        </p:spPr>
        <p:txBody>
          <a:bodyPr wrap="none" rtlCol="0" anchor="t"/>
          <a:lstStyle/>
          <a:p>
            <a:pPr marL="0" indent="0" algn="l">
              <a:lnSpc>
                <a:spcPts val="2252"/>
              </a:lnSpc>
              <a:buNone/>
            </a:pPr>
            <a:r>
              <a:rPr lang="en-US" sz="4000" b="1" dirty="0">
                <a:solidFill>
                  <a:srgbClr val="272525"/>
                </a:solidFill>
                <a:latin typeface="Times New Roman" panose="02020603050405020304" pitchFamily="18" charset="0"/>
                <a:ea typeface="p22-mackinac-pro" pitchFamily="34" charset="-122"/>
                <a:cs typeface="Times New Roman" panose="02020603050405020304" pitchFamily="18" charset="0"/>
              </a:rPr>
              <a:t>Dịch vụ máy tính</a:t>
            </a:r>
            <a:endParaRPr lang="en-US" sz="4000" dirty="0">
              <a:latin typeface="Times New Roman" panose="02020603050405020304" pitchFamily="18" charset="0"/>
              <a:cs typeface="Times New Roman" panose="02020603050405020304" pitchFamily="18" charset="0"/>
            </a:endParaRPr>
          </a:p>
        </p:txBody>
      </p:sp>
      <p:sp>
        <p:nvSpPr>
          <p:cNvPr id="13" name="Text 9"/>
          <p:cNvSpPr/>
          <p:nvPr/>
        </p:nvSpPr>
        <p:spPr>
          <a:xfrm>
            <a:off x="8321873" y="2501741"/>
            <a:ext cx="5368864" cy="1463873"/>
          </a:xfrm>
          <a:prstGeom prst="rect">
            <a:avLst/>
          </a:prstGeom>
          <a:noFill/>
          <a:ln/>
        </p:spPr>
        <p:txBody>
          <a:bodyPr wrap="square" rtlCol="0" anchor="t"/>
          <a:lstStyle/>
          <a:p>
            <a:pPr marL="0" indent="0" algn="l">
              <a:lnSpc>
                <a:spcPts val="2306"/>
              </a:lnSpc>
              <a:buNone/>
            </a:pP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Azure cung cấp dịch vụ cho các sản phẩm ở cấp độ xây dựng hoặc đang phát triển, xác định việc thực thi một ứng dụng được triển khai trong nền tảng Azure cung cấp.</a:t>
            </a:r>
            <a:endParaRPr lang="en-US" sz="2800" dirty="0">
              <a:latin typeface="Times New Roman" panose="02020603050405020304" pitchFamily="18" charset="0"/>
              <a:cs typeface="Times New Roman" panose="02020603050405020304" pitchFamily="18" charset="0"/>
            </a:endParaRPr>
          </a:p>
        </p:txBody>
      </p:sp>
      <p:sp>
        <p:nvSpPr>
          <p:cNvPr id="14" name="Shape 10"/>
          <p:cNvSpPr/>
          <p:nvPr/>
        </p:nvSpPr>
        <p:spPr>
          <a:xfrm>
            <a:off x="6468725" y="3095446"/>
            <a:ext cx="640556" cy="36552"/>
          </a:xfrm>
          <a:prstGeom prst="rect">
            <a:avLst/>
          </a:prstGeom>
          <a:solidFill>
            <a:srgbClr val="A1C2F7"/>
          </a:solidFill>
          <a:ln/>
        </p:spPr>
      </p:sp>
      <p:sp>
        <p:nvSpPr>
          <p:cNvPr id="15" name="Shape 11"/>
          <p:cNvSpPr/>
          <p:nvPr/>
        </p:nvSpPr>
        <p:spPr>
          <a:xfrm>
            <a:off x="7109281" y="2907863"/>
            <a:ext cx="411837" cy="411837"/>
          </a:xfrm>
          <a:prstGeom prst="roundRect">
            <a:avLst>
              <a:gd name="adj" fmla="val 20001"/>
            </a:avLst>
          </a:prstGeom>
          <a:solidFill>
            <a:srgbClr val="AFCBF8"/>
          </a:solidFill>
          <a:ln w="11430">
            <a:solidFill>
              <a:srgbClr val="A1C2F7"/>
            </a:solidFill>
            <a:prstDash val="solid"/>
          </a:ln>
        </p:spPr>
      </p:sp>
      <p:sp>
        <p:nvSpPr>
          <p:cNvPr id="16" name="Text 12"/>
          <p:cNvSpPr/>
          <p:nvPr/>
        </p:nvSpPr>
        <p:spPr>
          <a:xfrm>
            <a:off x="7235130" y="2942153"/>
            <a:ext cx="160020" cy="343138"/>
          </a:xfrm>
          <a:prstGeom prst="rect">
            <a:avLst/>
          </a:prstGeom>
          <a:noFill/>
          <a:ln/>
        </p:spPr>
        <p:txBody>
          <a:bodyPr wrap="none" rtlCol="0" anchor="t"/>
          <a:lstStyle/>
          <a:p>
            <a:pPr marL="0" indent="0" algn="ctr">
              <a:lnSpc>
                <a:spcPts val="2702"/>
              </a:lnSpc>
              <a:buNone/>
            </a:pPr>
            <a:r>
              <a:rPr lang="en-US" sz="2162" b="1" dirty="0">
                <a:solidFill>
                  <a:srgbClr val="272525"/>
                </a:solidFill>
                <a:latin typeface="Times New Roman" panose="02020603050405020304" pitchFamily="18" charset="0"/>
                <a:ea typeface="p22-mackinac-pro" pitchFamily="34" charset="-122"/>
                <a:cs typeface="Times New Roman" panose="02020603050405020304" pitchFamily="18" charset="0"/>
              </a:rPr>
              <a:t>2</a:t>
            </a:r>
            <a:endParaRPr lang="en-US" sz="2162" dirty="0">
              <a:latin typeface="Times New Roman" panose="02020603050405020304" pitchFamily="18" charset="0"/>
              <a:cs typeface="Times New Roman" panose="02020603050405020304" pitchFamily="18" charset="0"/>
            </a:endParaRPr>
          </a:p>
        </p:txBody>
      </p:sp>
      <p:sp>
        <p:nvSpPr>
          <p:cNvPr id="17" name="Text 13"/>
          <p:cNvSpPr/>
          <p:nvPr/>
        </p:nvSpPr>
        <p:spPr>
          <a:xfrm>
            <a:off x="4220647" y="2947868"/>
            <a:ext cx="2087880" cy="285988"/>
          </a:xfrm>
          <a:prstGeom prst="rect">
            <a:avLst/>
          </a:prstGeom>
          <a:noFill/>
          <a:ln/>
        </p:spPr>
        <p:txBody>
          <a:bodyPr wrap="none" rtlCol="0" anchor="t"/>
          <a:lstStyle/>
          <a:p>
            <a:pPr marL="0" indent="0" algn="r">
              <a:lnSpc>
                <a:spcPts val="2252"/>
              </a:lnSpc>
              <a:buNone/>
            </a:pPr>
            <a:r>
              <a:rPr lang="en-US" sz="4000" b="1" dirty="0">
                <a:solidFill>
                  <a:srgbClr val="272525"/>
                </a:solidFill>
                <a:latin typeface="Times New Roman" panose="02020603050405020304" pitchFamily="18" charset="0"/>
                <a:ea typeface="p22-mackinac-pro" pitchFamily="34" charset="-122"/>
                <a:cs typeface="Times New Roman" panose="02020603050405020304" pitchFamily="18" charset="0"/>
              </a:rPr>
              <a:t>Dịch vụ mạng lưới</a:t>
            </a:r>
            <a:endParaRPr lang="en-US" sz="4000" dirty="0">
              <a:latin typeface="Times New Roman" panose="02020603050405020304" pitchFamily="18" charset="0"/>
              <a:cs typeface="Times New Roman" panose="02020603050405020304" pitchFamily="18" charset="0"/>
            </a:endParaRPr>
          </a:p>
        </p:txBody>
      </p:sp>
      <p:sp>
        <p:nvSpPr>
          <p:cNvPr id="18" name="Text 14"/>
          <p:cNvSpPr/>
          <p:nvPr/>
        </p:nvSpPr>
        <p:spPr>
          <a:xfrm>
            <a:off x="1004711" y="3416856"/>
            <a:ext cx="5303816" cy="878324"/>
          </a:xfrm>
          <a:prstGeom prst="rect">
            <a:avLst/>
          </a:prstGeom>
          <a:noFill/>
          <a:ln/>
        </p:spPr>
        <p:txBody>
          <a:bodyPr wrap="square" rtlCol="0" anchor="t"/>
          <a:lstStyle/>
          <a:p>
            <a:pPr lvl="1" algn="r">
              <a:lnSpc>
                <a:spcPts val="2306"/>
              </a:lnSpc>
            </a:pP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Azure cung cấp các mạng lưới cho phép các doanh nghiệp kết nối an toàn với tài nguyên đám mây của họ.</a:t>
            </a:r>
            <a:endParaRPr lang="en-US" sz="2800" dirty="0">
              <a:latin typeface="Times New Roman" panose="02020603050405020304" pitchFamily="18" charset="0"/>
              <a:cs typeface="Times New Roman" panose="02020603050405020304" pitchFamily="18" charset="0"/>
            </a:endParaRPr>
          </a:p>
        </p:txBody>
      </p:sp>
      <p:sp>
        <p:nvSpPr>
          <p:cNvPr id="19" name="Shape 15"/>
          <p:cNvSpPr/>
          <p:nvPr/>
        </p:nvSpPr>
        <p:spPr>
          <a:xfrm>
            <a:off x="7521119" y="4662190"/>
            <a:ext cx="640556" cy="36552"/>
          </a:xfrm>
          <a:prstGeom prst="rect">
            <a:avLst/>
          </a:prstGeom>
          <a:solidFill>
            <a:srgbClr val="A1C2F7"/>
          </a:solidFill>
          <a:ln/>
        </p:spPr>
      </p:sp>
      <p:sp>
        <p:nvSpPr>
          <p:cNvPr id="20" name="Shape 16"/>
          <p:cNvSpPr/>
          <p:nvPr/>
        </p:nvSpPr>
        <p:spPr>
          <a:xfrm>
            <a:off x="7109281" y="4474607"/>
            <a:ext cx="411837" cy="411837"/>
          </a:xfrm>
          <a:prstGeom prst="roundRect">
            <a:avLst>
              <a:gd name="adj" fmla="val 20001"/>
            </a:avLst>
          </a:prstGeom>
          <a:solidFill>
            <a:srgbClr val="AFCBF8"/>
          </a:solidFill>
          <a:ln w="11430">
            <a:solidFill>
              <a:srgbClr val="A1C2F7"/>
            </a:solidFill>
            <a:prstDash val="solid"/>
          </a:ln>
        </p:spPr>
      </p:sp>
      <p:sp>
        <p:nvSpPr>
          <p:cNvPr id="21" name="Text 17"/>
          <p:cNvSpPr/>
          <p:nvPr/>
        </p:nvSpPr>
        <p:spPr>
          <a:xfrm>
            <a:off x="7231320" y="4508897"/>
            <a:ext cx="167640" cy="343138"/>
          </a:xfrm>
          <a:prstGeom prst="rect">
            <a:avLst/>
          </a:prstGeom>
          <a:noFill/>
          <a:ln/>
        </p:spPr>
        <p:txBody>
          <a:bodyPr wrap="none" rtlCol="0" anchor="t"/>
          <a:lstStyle/>
          <a:p>
            <a:pPr marL="0" indent="0" algn="ctr">
              <a:lnSpc>
                <a:spcPts val="2702"/>
              </a:lnSpc>
              <a:buNone/>
            </a:pPr>
            <a:r>
              <a:rPr lang="en-US" sz="2162" b="1" dirty="0">
                <a:solidFill>
                  <a:srgbClr val="272525"/>
                </a:solidFill>
                <a:latin typeface="Times New Roman" panose="02020603050405020304" pitchFamily="18" charset="0"/>
                <a:ea typeface="p22-mackinac-pro" pitchFamily="34" charset="-122"/>
                <a:cs typeface="Times New Roman" panose="02020603050405020304" pitchFamily="18" charset="0"/>
              </a:rPr>
              <a:t>3</a:t>
            </a:r>
            <a:endParaRPr lang="en-US" sz="2162" dirty="0">
              <a:latin typeface="Times New Roman" panose="02020603050405020304" pitchFamily="18" charset="0"/>
              <a:cs typeface="Times New Roman" panose="02020603050405020304" pitchFamily="18" charset="0"/>
            </a:endParaRPr>
          </a:p>
        </p:txBody>
      </p:sp>
      <p:sp>
        <p:nvSpPr>
          <p:cNvPr id="22" name="Text 18"/>
          <p:cNvSpPr/>
          <p:nvPr/>
        </p:nvSpPr>
        <p:spPr>
          <a:xfrm>
            <a:off x="8321873" y="4514612"/>
            <a:ext cx="1830467" cy="285988"/>
          </a:xfrm>
          <a:prstGeom prst="rect">
            <a:avLst/>
          </a:prstGeom>
          <a:noFill/>
          <a:ln/>
        </p:spPr>
        <p:txBody>
          <a:bodyPr wrap="none" rtlCol="0" anchor="t"/>
          <a:lstStyle/>
          <a:p>
            <a:pPr marL="0" indent="0" algn="l">
              <a:lnSpc>
                <a:spcPts val="2252"/>
              </a:lnSpc>
              <a:buNone/>
            </a:pPr>
            <a:r>
              <a:rPr lang="en-US" sz="4000" b="1" dirty="0">
                <a:solidFill>
                  <a:srgbClr val="272525"/>
                </a:solidFill>
                <a:latin typeface="Times New Roman" panose="02020603050405020304" pitchFamily="18" charset="0"/>
                <a:ea typeface="p22-mackinac-pro" pitchFamily="34" charset="-122"/>
                <a:cs typeface="Times New Roman" panose="02020603050405020304" pitchFamily="18" charset="0"/>
              </a:rPr>
              <a:t>Dịch vụ lưu trữ</a:t>
            </a:r>
            <a:endParaRPr lang="en-US" sz="4000" dirty="0">
              <a:latin typeface="Times New Roman" panose="02020603050405020304" pitchFamily="18" charset="0"/>
              <a:cs typeface="Times New Roman" panose="02020603050405020304" pitchFamily="18" charset="0"/>
            </a:endParaRPr>
          </a:p>
        </p:txBody>
      </p:sp>
      <p:sp>
        <p:nvSpPr>
          <p:cNvPr id="23" name="Text 19"/>
          <p:cNvSpPr/>
          <p:nvPr/>
        </p:nvSpPr>
        <p:spPr>
          <a:xfrm>
            <a:off x="8097738" y="4983599"/>
            <a:ext cx="6120824" cy="1483756"/>
          </a:xfrm>
          <a:prstGeom prst="rect">
            <a:avLst/>
          </a:prstGeom>
          <a:noFill/>
          <a:ln/>
        </p:spPr>
        <p:txBody>
          <a:bodyPr wrap="square" rtlCol="0" anchor="t"/>
          <a:lstStyle/>
          <a:p>
            <a:pPr marL="0" indent="0" algn="l">
              <a:lnSpc>
                <a:spcPts val="2306"/>
              </a:lnSpc>
              <a:buNone/>
            </a:pP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Azure cung cấp các giải pháp lưu </a:t>
            </a:r>
            <a:r>
              <a:rPr lang="en-US" sz="2800" dirty="0" err="1">
                <a:solidFill>
                  <a:srgbClr val="272525"/>
                </a:solidFill>
                <a:latin typeface="Times New Roman" panose="02020603050405020304" pitchFamily="18" charset="0"/>
                <a:ea typeface="Eudoxus Sans" pitchFamily="34" charset="-122"/>
                <a:cs typeface="Times New Roman" panose="02020603050405020304" pitchFamily="18" charset="0"/>
              </a:rPr>
              <a:t>trữ</a:t>
            </a: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 </a:t>
            </a:r>
            <a:r>
              <a:rPr lang="en-US" sz="2800" dirty="0" err="1">
                <a:solidFill>
                  <a:srgbClr val="272525"/>
                </a:solidFill>
                <a:latin typeface="Times New Roman" panose="02020603050405020304" pitchFamily="18" charset="0"/>
                <a:ea typeface="Eudoxus Sans" pitchFamily="34" charset="-122"/>
                <a:cs typeface="Times New Roman" panose="02020603050405020304" pitchFamily="18" charset="0"/>
              </a:rPr>
              <a:t>bền</a:t>
            </a: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 </a:t>
            </a:r>
            <a:r>
              <a:rPr lang="vi-VN" sz="2800" dirty="0">
                <a:solidFill>
                  <a:srgbClr val="272525"/>
                </a:solidFill>
                <a:latin typeface="Times New Roman" panose="02020603050405020304" pitchFamily="18" charset="0"/>
                <a:ea typeface="Eudoxus Sans" pitchFamily="34" charset="-122"/>
                <a:cs typeface="Times New Roman" panose="02020603050405020304" pitchFamily="18" charset="0"/>
              </a:rPr>
              <a:t>hơn</a:t>
            </a: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 và bạn có thể xây dựng các ứng dụng quy mô lớn mà vẫn có thể mở rộng được quy mô lớn hơn nếu cần.</a:t>
            </a:r>
            <a:endParaRPr lang="en-US" sz="2800" dirty="0">
              <a:latin typeface="Times New Roman" panose="02020603050405020304" pitchFamily="18" charset="0"/>
              <a:cs typeface="Times New Roman" panose="02020603050405020304" pitchFamily="18" charset="0"/>
            </a:endParaRPr>
          </a:p>
        </p:txBody>
      </p:sp>
      <p:sp>
        <p:nvSpPr>
          <p:cNvPr id="24" name="Shape 20"/>
          <p:cNvSpPr/>
          <p:nvPr/>
        </p:nvSpPr>
        <p:spPr>
          <a:xfrm>
            <a:off x="6468725" y="5756731"/>
            <a:ext cx="640556" cy="36552"/>
          </a:xfrm>
          <a:prstGeom prst="rect">
            <a:avLst/>
          </a:prstGeom>
          <a:solidFill>
            <a:srgbClr val="A1C2F7"/>
          </a:solidFill>
          <a:ln/>
        </p:spPr>
      </p:sp>
      <p:sp>
        <p:nvSpPr>
          <p:cNvPr id="25" name="Shape 21"/>
          <p:cNvSpPr/>
          <p:nvPr/>
        </p:nvSpPr>
        <p:spPr>
          <a:xfrm>
            <a:off x="7109281" y="5569148"/>
            <a:ext cx="411837" cy="411837"/>
          </a:xfrm>
          <a:prstGeom prst="roundRect">
            <a:avLst>
              <a:gd name="adj" fmla="val 20001"/>
            </a:avLst>
          </a:prstGeom>
          <a:solidFill>
            <a:srgbClr val="AFCBF8"/>
          </a:solidFill>
          <a:ln w="11430">
            <a:solidFill>
              <a:srgbClr val="A1C2F7"/>
            </a:solidFill>
            <a:prstDash val="solid"/>
          </a:ln>
        </p:spPr>
      </p:sp>
      <p:sp>
        <p:nvSpPr>
          <p:cNvPr id="26" name="Text 22"/>
          <p:cNvSpPr/>
          <p:nvPr/>
        </p:nvSpPr>
        <p:spPr>
          <a:xfrm>
            <a:off x="7227510" y="5603438"/>
            <a:ext cx="175260" cy="343138"/>
          </a:xfrm>
          <a:prstGeom prst="rect">
            <a:avLst/>
          </a:prstGeom>
          <a:noFill/>
          <a:ln/>
        </p:spPr>
        <p:txBody>
          <a:bodyPr wrap="none" rtlCol="0" anchor="t"/>
          <a:lstStyle/>
          <a:p>
            <a:pPr marL="0" indent="0" algn="ctr">
              <a:lnSpc>
                <a:spcPts val="2702"/>
              </a:lnSpc>
              <a:buNone/>
            </a:pPr>
            <a:r>
              <a:rPr lang="en-US" sz="2162" b="1" dirty="0">
                <a:solidFill>
                  <a:srgbClr val="272525"/>
                </a:solidFill>
                <a:latin typeface="Times New Roman" panose="02020603050405020304" pitchFamily="18" charset="0"/>
                <a:ea typeface="p22-mackinac-pro" pitchFamily="34" charset="-122"/>
                <a:cs typeface="Times New Roman" panose="02020603050405020304" pitchFamily="18" charset="0"/>
              </a:rPr>
              <a:t>4</a:t>
            </a:r>
            <a:endParaRPr lang="en-US" sz="2162" dirty="0">
              <a:latin typeface="Times New Roman" panose="02020603050405020304" pitchFamily="18" charset="0"/>
              <a:cs typeface="Times New Roman" panose="02020603050405020304" pitchFamily="18" charset="0"/>
            </a:endParaRPr>
          </a:p>
        </p:txBody>
      </p:sp>
      <p:sp>
        <p:nvSpPr>
          <p:cNvPr id="27" name="Text 23"/>
          <p:cNvSpPr/>
          <p:nvPr/>
        </p:nvSpPr>
        <p:spPr>
          <a:xfrm>
            <a:off x="3938707" y="5609153"/>
            <a:ext cx="2369820" cy="285988"/>
          </a:xfrm>
          <a:prstGeom prst="rect">
            <a:avLst/>
          </a:prstGeom>
          <a:noFill/>
          <a:ln/>
        </p:spPr>
        <p:txBody>
          <a:bodyPr wrap="none" rtlCol="0" anchor="t"/>
          <a:lstStyle/>
          <a:p>
            <a:pPr marL="0" indent="0" algn="r">
              <a:lnSpc>
                <a:spcPts val="2252"/>
              </a:lnSpc>
              <a:buNone/>
            </a:pPr>
            <a:r>
              <a:rPr lang="en-US" sz="4000" b="1" dirty="0">
                <a:solidFill>
                  <a:srgbClr val="272525"/>
                </a:solidFill>
                <a:latin typeface="Times New Roman" panose="02020603050405020304" pitchFamily="18" charset="0"/>
                <a:ea typeface="p22-mackinac-pro" pitchFamily="34" charset="-122"/>
                <a:cs typeface="Times New Roman" panose="02020603050405020304" pitchFamily="18" charset="0"/>
              </a:rPr>
              <a:t>Dịch vụ cơ sở dữ liệu</a:t>
            </a:r>
            <a:endParaRPr lang="en-US" sz="4000" dirty="0">
              <a:latin typeface="Times New Roman" panose="02020603050405020304" pitchFamily="18" charset="0"/>
              <a:cs typeface="Times New Roman" panose="02020603050405020304" pitchFamily="18" charset="0"/>
            </a:endParaRPr>
          </a:p>
        </p:txBody>
      </p:sp>
      <p:sp>
        <p:nvSpPr>
          <p:cNvPr id="28" name="Text 24"/>
          <p:cNvSpPr/>
          <p:nvPr/>
        </p:nvSpPr>
        <p:spPr>
          <a:xfrm>
            <a:off x="1221885" y="6078141"/>
            <a:ext cx="5086642" cy="1463873"/>
          </a:xfrm>
          <a:prstGeom prst="rect">
            <a:avLst/>
          </a:prstGeom>
          <a:noFill/>
          <a:ln/>
        </p:spPr>
        <p:txBody>
          <a:bodyPr wrap="square" rtlCol="0" anchor="t"/>
          <a:lstStyle/>
          <a:p>
            <a:pPr lvl="1" algn="r">
              <a:lnSpc>
                <a:spcPts val="2306"/>
              </a:lnSpc>
            </a:pP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Cơ sở dữ liệu Azure là một dịch vụ cơ sở dữ liệu quan hệ đáng tin cậy và an toàn, đồng thời mang lại hiệu suất cao mà bạn không phải lo lắng </a:t>
            </a:r>
            <a:r>
              <a:rPr lang="en-US" sz="2800" dirty="0" err="1">
                <a:solidFill>
                  <a:srgbClr val="272525"/>
                </a:solidFill>
                <a:latin typeface="Times New Roman" panose="02020603050405020304" pitchFamily="18" charset="0"/>
                <a:ea typeface="Eudoxus Sans" pitchFamily="34" charset="-122"/>
                <a:cs typeface="Times New Roman" panose="02020603050405020304" pitchFamily="18" charset="0"/>
              </a:rPr>
              <a:t>về</a:t>
            </a: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 </a:t>
            </a:r>
            <a:r>
              <a:rPr lang="en-US" sz="2800" dirty="0" err="1">
                <a:solidFill>
                  <a:srgbClr val="272525"/>
                </a:solidFill>
                <a:latin typeface="Times New Roman" panose="02020603050405020304" pitchFamily="18" charset="0"/>
                <a:ea typeface="Eudoxus Sans" pitchFamily="34" charset="-122"/>
                <a:cs typeface="Times New Roman" panose="02020603050405020304" pitchFamily="18" charset="0"/>
              </a:rPr>
              <a:t>bất</a:t>
            </a: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 </a:t>
            </a:r>
            <a:r>
              <a:rPr lang="en-US" sz="2800" dirty="0" err="1">
                <a:solidFill>
                  <a:srgbClr val="272525"/>
                </a:solidFill>
                <a:latin typeface="Times New Roman" panose="02020603050405020304" pitchFamily="18" charset="0"/>
                <a:ea typeface="Eudoxus Sans" pitchFamily="34" charset="-122"/>
                <a:cs typeface="Times New Roman" panose="02020603050405020304" pitchFamily="18" charset="0"/>
              </a:rPr>
              <a:t>kì</a:t>
            </a:r>
            <a:r>
              <a:rPr lang="en-US" sz="2800" dirty="0">
                <a:solidFill>
                  <a:srgbClr val="272525"/>
                </a:solidFill>
                <a:latin typeface="Times New Roman" panose="02020603050405020304" pitchFamily="18" charset="0"/>
                <a:ea typeface="Eudoxus Sans" pitchFamily="34" charset="-122"/>
                <a:cs typeface="Times New Roman" panose="02020603050405020304" pitchFamily="18" charset="0"/>
              </a:rPr>
              <a:t> cơ sở hạ tầng nào.</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fade">
                                      <p:cBhvr>
                                        <p:cTn id="35" dur="500"/>
                                        <p:tgtEl>
                                          <p:spTgt spid="1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arn(inVertic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down)">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wipe(down)">
                                      <p:cBhvr>
                                        <p:cTn id="7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3" grpId="0" animBg="1"/>
      <p:bldP spid="16" grpId="0" animBg="1"/>
      <p:bldP spid="17" grpId="0" animBg="1"/>
      <p:bldP spid="18" grpId="0" animBg="1"/>
      <p:bldP spid="21" grpId="0" animBg="1"/>
      <p:bldP spid="22" grpId="0" animBg="1"/>
      <p:bldP spid="23" grpId="0" animBg="1"/>
      <p:bldP spid="26" grpId="0" animBg="1"/>
      <p:bldP spid="27" grpId="0" animBg="1"/>
      <p:bldP spid="2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753</Words>
  <Application>Microsoft Office PowerPoint</Application>
  <PresentationFormat>Custom</PresentationFormat>
  <Paragraphs>81</Paragraphs>
  <Slides>15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Abadi</vt:lpstr>
      <vt:lpstr>Arial</vt:lpstr>
      <vt:lpstr>Calibri</vt:lpstr>
      <vt:lpstr>Calibri Light</vt:lpstr>
      <vt:lpstr>Eudoxus Sans</vt:lpstr>
      <vt:lpstr>p22-mackinac-pro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quỳnh nguyễn</cp:lastModifiedBy>
  <cp:revision>29</cp:revision>
  <dcterms:created xsi:type="dcterms:W3CDTF">2023-12-04T13:37:29Z</dcterms:created>
  <dcterms:modified xsi:type="dcterms:W3CDTF">2023-12-14T09:57:00Z</dcterms:modified>
</cp:coreProperties>
</file>